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jpg>
</file>

<file path=ppt/media/image14.png>
</file>

<file path=ppt/media/image15.png>
</file>

<file path=ppt/media/image16.gif>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gif>
</file>

<file path=ppt/media/image5.pn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Hello everyone. For those who don’t know us, my name is Kirill and colleage’s names are Maxim and Valeria. Our team is developing CVIP - Computer Vision Image Processing tool. With the help of CVIP, the user is able to easily and efficiently edit photos by calling CVIP in a terminal as show</a:t>
            </a:r>
            <a:r>
              <a:rPr lang="ru"/>
              <a:t>n</a:t>
            </a:r>
            <a:r>
              <a:rPr lang="ru"/>
              <a:t> in the next slide.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a58697f574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a58697f574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a58697f57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a58697f57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a58697f57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a58697f57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a58697f574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58697f574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a58697f574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a58697f574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a58697f574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a58697f574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a58697f574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a58697f574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41546a2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a41546a2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When we call CVIP with the prompt, the dependency tree is pre-calculated. According to the dependencies of different actions, we call each action we need to get the result with caching calculations and saving interim results if we need them later (like, for other dependency relation).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a41546a27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a41546a27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ru"/>
              <a:t>In our project, we have implemented scale filters using 3 methods of interpolation: the nearest neighbour algorithm,the Bilinear interpolation, the bicubic interpolation</a:t>
            </a:r>
            <a:endParaRPr/>
          </a:p>
          <a:p>
            <a:pPr indent="0" lvl="0" marL="0" rtl="0" algn="l">
              <a:spcBef>
                <a:spcPts val="0"/>
              </a:spcBef>
              <a:spcAft>
                <a:spcPts val="0"/>
              </a:spcAft>
              <a:buClr>
                <a:schemeClr val="dk1"/>
              </a:buClr>
              <a:buSzPts val="1100"/>
              <a:buFont typeface="Arial"/>
              <a:buNone/>
            </a:pPr>
            <a:r>
              <a:rPr lang="ru"/>
              <a:t>As a result we use nearest neibhour and bilinear algorithm for upscaling and downscaling image with a desired coefficient. Also we implemented filter which can change resolution of image using bicubic interpolation.</a:t>
            </a:r>
            <a:endParaRPr/>
          </a:p>
          <a:p>
            <a:pPr indent="0" lvl="0" marL="0" rtl="0" algn="l">
              <a:spcBef>
                <a:spcPts val="0"/>
              </a:spcBef>
              <a:spcAft>
                <a:spcPts val="0"/>
              </a:spcAft>
              <a:buClr>
                <a:schemeClr val="dk1"/>
              </a:buClr>
              <a:buSzPts val="1100"/>
              <a:buFont typeface="Arial"/>
              <a:buNone/>
            </a:pPr>
            <a:r>
              <a:rPr lang="ru"/>
              <a:t>Next, I’d like to talk about interpolation</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a58697f574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a58697f574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a41b170106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a41b170106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a:t>
            </a:r>
            <a:r>
              <a:rPr lang="ru" sz="1200">
                <a:solidFill>
                  <a:schemeClr val="dk1"/>
                </a:solidFill>
                <a:latin typeface="Courier New"/>
                <a:ea typeface="Courier New"/>
                <a:cs typeface="Courier New"/>
                <a:sym typeface="Courier New"/>
              </a:rPr>
              <a:t>The prompt for the CVIP tool is formed with such tokens:</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[(-i=)input_label]action:parameter1:parameter2...[(-o=)output_label]... (--parallel_processes=2)</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Also, You can mark a label to be the input image or the output image:</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 [-i=input_image.format]action:parameters[-o=output_image]</a:t>
            </a:r>
            <a:endParaRPr sz="1200">
              <a:solidFill>
                <a:schemeClr val="dk1"/>
              </a:solidFill>
              <a:latin typeface="Courier New"/>
              <a:ea typeface="Courier New"/>
              <a:cs typeface="Courier New"/>
              <a:sym typeface="Courier New"/>
            </a:endParaRPr>
          </a:p>
          <a:p>
            <a:pPr indent="0" lvl="0" marL="0" rtl="0" algn="l">
              <a:spcBef>
                <a:spcPts val="0"/>
              </a:spcBef>
              <a:spcAft>
                <a:spcPts val="0"/>
              </a:spcAft>
              <a:buNone/>
            </a:pPr>
            <a:r>
              <a:rPr lang="ru" sz="1200">
                <a:solidFill>
                  <a:schemeClr val="dk1"/>
                </a:solidFill>
                <a:latin typeface="Courier New"/>
                <a:ea typeface="Courier New"/>
                <a:cs typeface="Courier New"/>
                <a:sym typeface="Courier New"/>
              </a:rPr>
              <a:t>This prompt will take input_image.format, apply the action with parameters You set and then create the output_image.jpg as the result. Labels with -o= can be an intermediate result, that you want to save.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a41b17010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a41b17010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200">
                <a:solidFill>
                  <a:schemeClr val="dk1"/>
                </a:solidFill>
              </a:rPr>
              <a:t>Interpolation is a method to estimate or predict unknown values between known data points by creating a smooth curve or function that passes through those points.</a:t>
            </a:r>
            <a:endParaRPr sz="1200">
              <a:solidFill>
                <a:schemeClr val="dk1"/>
              </a:solidFill>
            </a:endParaRPr>
          </a:p>
          <a:p>
            <a:pPr indent="0" lvl="0" marL="0" rtl="0" algn="l">
              <a:spcBef>
                <a:spcPts val="0"/>
              </a:spcBef>
              <a:spcAft>
                <a:spcPts val="0"/>
              </a:spcAft>
              <a:buNone/>
            </a:pPr>
            <a:r>
              <a:t/>
            </a:r>
            <a:endParaRPr sz="1200">
              <a:solidFill>
                <a:srgbClr val="DBDEE1"/>
              </a:solidFill>
            </a:endParaRPr>
          </a:p>
          <a:p>
            <a:pPr indent="0" lvl="0" marL="0" rtl="0" algn="l">
              <a:spcBef>
                <a:spcPts val="0"/>
              </a:spcBef>
              <a:spcAft>
                <a:spcPts val="0"/>
              </a:spcAft>
              <a:buNone/>
            </a:pPr>
            <a:r>
              <a:rPr lang="ru"/>
              <a:t>The nearest neighbour algorithm selects the value of the nearest pixel and doesn’t interpolate between values from other neighbouring pixels.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Bilinear interpolation is an algorithm that applies linear interpolation between pixel values in the x and y directions.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The bicubic method is similar to the bilinear algorithm however instead of linear interpolation, the weighting favours the values closer to the source pixel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a41546a27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a41546a27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Lera: we’ve wanted to implement filters with use of face detection. We had to try several models and algorithms to find the better one. These are the ones we’ve tried: Viola-Jones algorithm with haarcascade model was good, but had troubles with detecting several faces on some images. Mediapipe with blazeface model is a popular one, but couldn’t recognize enough faces on some images. The dlib one </a:t>
            </a:r>
            <a:r>
              <a:rPr b="1" lang="ru" sz="1200">
                <a:solidFill>
                  <a:schemeClr val="dk1"/>
                </a:solidFill>
                <a:highlight>
                  <a:srgbClr val="FFFFFF"/>
                </a:highlight>
              </a:rPr>
              <a:t>showed us the best result on images with a lot of faces, so we’ve chosen this one.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a41546a27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a41546a27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Also we’ve wanted to implement face </a:t>
            </a:r>
            <a:r>
              <a:rPr lang="ru"/>
              <a:t>blurring</a:t>
            </a:r>
            <a:r>
              <a:rPr lang="ru"/>
              <a:t> and masking and we’ve needed face landmarks </a:t>
            </a:r>
            <a:r>
              <a:rPr lang="ru"/>
              <a:t>for it. There are also several models for this task. First  attempt was with dlib with 68-points. It was okay, but we’ve faced some problems because of not recognising the forehead. Next we’ve tried blazeface with 468-points. And we have tried dlib with 81 points and it was the best one, because it is quite accurate and includes forehead points.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a41546a27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a41546a27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For implementing face-blurring filter </a:t>
            </a:r>
            <a:r>
              <a:rPr lang="ru" sz="1200">
                <a:solidFill>
                  <a:srgbClr val="374151"/>
                </a:solidFill>
                <a:latin typeface="Roboto"/>
                <a:ea typeface="Roboto"/>
                <a:cs typeface="Roboto"/>
                <a:sym typeface="Roboto"/>
              </a:rPr>
              <a:t>we detect faces, mark 81 points on each face, draw a polygon around the face's contour, and apply a Gaussian blur. With the 68-point model, we had to fill in the forehead by mirroring the jawline (shown in the upper right picture). However, the switch to the 81-point model solved this issue (shown in the bottom right picture).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a41546a27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a41546a27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Let’s talk about masking that can be called in our tool. Let’s apply the face on the right as a mask to every face on the other image.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a413dda0c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a413dda0cb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There you can see two results. First version: we’ve used only blazzeface from mediapipe, </a:t>
            </a:r>
            <a:r>
              <a:rPr lang="ru"/>
              <a:t>that couldn’t find all the faces. Also, we’ve performed overlaying masks with reflecting jawline to create the area for masking. Final version </a:t>
            </a:r>
            <a:r>
              <a:rPr lang="ru"/>
              <a:t>algo: Blazeface was used for finding landmarks on the image with the mask, and Dlib (81 points) was used for marking faces on the target image (because it can contain many faces).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a41546a27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a41546a27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For every target face and the mask we calculate Rotation, Translation matrices and Scale coefficient with the Kabsch-Umeyama algo. Then we combine them into the Affine transform matrix, apply it to the mask image, and place the area of the face from the mask image to the target image.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a58697f574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a58697f574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a58697f57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a58697f57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a58697f57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a58697f57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a58697f57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a58697f57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a58697f57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a58697f57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a58697f574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a58697f574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a58697f57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a58697f57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a41b170106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a41b170106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Max: Let’s check the results we’ve got. You can see what files will be created *there*...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CV-goes-frr/CVIP" TargetMode="External"/><Relationship Id="rId4" Type="http://schemas.openxmlformats.org/officeDocument/2006/relationships/hyperlink" Target="https://clck.ru/374DJf"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5.png"/><Relationship Id="rId6"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slide" Target="/ppt/slides/slide21.xml"/><Relationship Id="rId4" Type="http://schemas.openxmlformats.org/officeDocument/2006/relationships/slide" Target="/ppt/slides/slide24.xml"/><Relationship Id="rId9" Type="http://schemas.openxmlformats.org/officeDocument/2006/relationships/slide" Target="/ppt/slides/slide18.xml"/><Relationship Id="rId5" Type="http://schemas.openxmlformats.org/officeDocument/2006/relationships/slide" Target="/ppt/slides/slide23.xml"/><Relationship Id="rId6" Type="http://schemas.openxmlformats.org/officeDocument/2006/relationships/slide" Target="/ppt/slides/slide18.xml"/><Relationship Id="rId7" Type="http://schemas.openxmlformats.org/officeDocument/2006/relationships/image" Target="../media/image27.png"/><Relationship Id="rId8" Type="http://schemas.openxmlformats.org/officeDocument/2006/relationships/slide" Target="/ppt/slides/slide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9.png"/><Relationship Id="rId4" Type="http://schemas.openxmlformats.org/officeDocument/2006/relationships/image" Target="../media/image18.png"/><Relationship Id="rId5" Type="http://schemas.openxmlformats.org/officeDocument/2006/relationships/slide" Target="/ppt/slid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slide" Target="/ppt/slides/slide1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33.png"/><Relationship Id="rId5" Type="http://schemas.openxmlformats.org/officeDocument/2006/relationships/image" Target="../media/image9.png"/><Relationship Id="rId6" Type="http://schemas.openxmlformats.org/officeDocument/2006/relationships/slide" Target="/ppt/slid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slide" Target="/ppt/slides/slide17.xml"/><Relationship Id="rId4" Type="http://schemas.openxmlformats.org/officeDocument/2006/relationships/image" Target="../media/image7.jpg"/><Relationship Id="rId5" Type="http://schemas.openxmlformats.org/officeDocument/2006/relationships/image" Target="../media/image1.jpg"/><Relationship Id="rId6" Type="http://schemas.openxmlformats.org/officeDocument/2006/relationships/image" Target="../media/image1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slide" Target="/ppt/slides/slide17.xml"/><Relationship Id="rId4" Type="http://schemas.openxmlformats.org/officeDocument/2006/relationships/image" Target="../media/image21.png"/><Relationship Id="rId5" Type="http://schemas.openxmlformats.org/officeDocument/2006/relationships/image" Target="../media/image17.png"/><Relationship Id="rId6"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slide" Target="/ppt/slides/slide17.xml"/><Relationship Id="rId4" Type="http://schemas.openxmlformats.org/officeDocument/2006/relationships/image" Target="../media/image3.jpg"/><Relationship Id="rId5" Type="http://schemas.openxmlformats.org/officeDocument/2006/relationships/image" Target="../media/image14.png"/><Relationship Id="rId6" Type="http://schemas.openxmlformats.org/officeDocument/2006/relationships/image" Target="../media/image1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slide" Target="/ppt/slides/slide17.xml"/><Relationship Id="rId4" Type="http://schemas.openxmlformats.org/officeDocument/2006/relationships/image" Target="../media/image3.jpg"/><Relationship Id="rId5"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20.png"/><Relationship Id="rId5" Type="http://schemas.openxmlformats.org/officeDocument/2006/relationships/slide" Target="/ppt/slid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slide" Target="/ppt/slides/slide17.xml"/><Relationship Id="rId4" Type="http://schemas.openxmlformats.org/officeDocument/2006/relationships/image" Target="../media/image16.gif"/><Relationship Id="rId5" Type="http://schemas.openxmlformats.org/officeDocument/2006/relationships/image" Target="../media/image26.png"/><Relationship Id="rId6" Type="http://schemas.openxmlformats.org/officeDocument/2006/relationships/image" Target="../media/image24.png"/><Relationship Id="rId7"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gif"/><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gif"/><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gif"/><Relationship Id="rId4" Type="http://schemas.openxmlformats.org/officeDocument/2006/relationships/image" Target="../media/image3.jpg"/><Relationship Id="rId5"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69650"/>
            <a:ext cx="8520600" cy="922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ru"/>
              <a:t>CVIP</a:t>
            </a:r>
            <a:endParaRPr/>
          </a:p>
        </p:txBody>
      </p:sp>
      <p:sp>
        <p:nvSpPr>
          <p:cNvPr id="55" name="Google Shape;55;p13"/>
          <p:cNvSpPr txBox="1"/>
          <p:nvPr>
            <p:ph idx="1" type="subTitle"/>
          </p:nvPr>
        </p:nvSpPr>
        <p:spPr>
          <a:xfrm>
            <a:off x="311700" y="16041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ru"/>
              <a:t>Computer Vision Image Processing tool</a:t>
            </a:r>
            <a:endParaRPr/>
          </a:p>
        </p:txBody>
      </p:sp>
      <p:sp>
        <p:nvSpPr>
          <p:cNvPr id="56" name="Google Shape;56;p13"/>
          <p:cNvSpPr txBox="1"/>
          <p:nvPr/>
        </p:nvSpPr>
        <p:spPr>
          <a:xfrm>
            <a:off x="96075" y="3359025"/>
            <a:ext cx="5765100" cy="13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Kotenkov Maksim</a:t>
            </a:r>
            <a:endParaRPr sz="1800">
              <a:solidFill>
                <a:schemeClr val="lt2"/>
              </a:solidFill>
            </a:endParaRPr>
          </a:p>
          <a:p>
            <a:pPr indent="0" lvl="0" marL="0" rtl="0" algn="l">
              <a:spcBef>
                <a:spcPts val="0"/>
              </a:spcBef>
              <a:spcAft>
                <a:spcPts val="0"/>
              </a:spcAft>
              <a:buNone/>
            </a:pPr>
            <a:r>
              <a:rPr lang="ru" sz="1800">
                <a:solidFill>
                  <a:schemeClr val="lt2"/>
                </a:solidFill>
              </a:rPr>
              <a:t>Makanin Kirill</a:t>
            </a:r>
            <a:endParaRPr sz="1800">
              <a:solidFill>
                <a:schemeClr val="lt2"/>
              </a:solidFill>
            </a:endParaRPr>
          </a:p>
          <a:p>
            <a:pPr indent="0" lvl="0" marL="0" rtl="0" algn="l">
              <a:spcBef>
                <a:spcPts val="0"/>
              </a:spcBef>
              <a:spcAft>
                <a:spcPts val="0"/>
              </a:spcAft>
              <a:buNone/>
            </a:pPr>
            <a:r>
              <a:rPr lang="ru" sz="1800">
                <a:solidFill>
                  <a:schemeClr val="lt2"/>
                </a:solidFill>
              </a:rPr>
              <a:t>Yakovleva Valeria</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ru" sz="1800">
                <a:solidFill>
                  <a:schemeClr val="lt2"/>
                </a:solidFill>
              </a:rPr>
              <a:t>Mentor: Parnachev Vladimir Vladimirovich</a:t>
            </a:r>
            <a:endParaRPr sz="1800">
              <a:solidFill>
                <a:schemeClr val="lt2"/>
              </a:solidFill>
            </a:endParaRPr>
          </a:p>
        </p:txBody>
      </p:sp>
      <p:sp>
        <p:nvSpPr>
          <p:cNvPr id="57" name="Google Shape;57;p13"/>
          <p:cNvSpPr txBox="1"/>
          <p:nvPr/>
        </p:nvSpPr>
        <p:spPr>
          <a:xfrm>
            <a:off x="4929300" y="3359025"/>
            <a:ext cx="3903000" cy="13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u="sng">
                <a:solidFill>
                  <a:schemeClr val="hlink"/>
                </a:solidFill>
                <a:hlinkClick r:id="rId3"/>
              </a:rPr>
              <a:t>https://github.com/CV-goes-frr/CVIP</a:t>
            </a:r>
            <a:endParaRPr sz="1800">
              <a:solidFill>
                <a:schemeClr val="lt2"/>
              </a:solidFill>
            </a:endParaRPr>
          </a:p>
          <a:p>
            <a:pPr indent="0" lvl="0" marL="0" rtl="0" algn="l">
              <a:spcBef>
                <a:spcPts val="0"/>
              </a:spcBef>
              <a:spcAft>
                <a:spcPts val="0"/>
              </a:spcAft>
              <a:buNone/>
            </a:pPr>
            <a:br>
              <a:rPr lang="ru" sz="1800">
                <a:solidFill>
                  <a:schemeClr val="lt2"/>
                </a:solidFill>
              </a:rPr>
            </a:br>
            <a:r>
              <a:rPr lang="ru" sz="1800" u="sng">
                <a:solidFill>
                  <a:schemeClr val="hlink"/>
                </a:solidFill>
                <a:hlinkClick r:id="rId4"/>
              </a:rPr>
              <a:t>https://clck.ru/374DJf</a:t>
            </a:r>
            <a:endParaRPr sz="1800" u="sng">
              <a:solidFill>
                <a:srgbClr val="00FFFF"/>
              </a:solidFill>
            </a:endParaRPr>
          </a:p>
        </p:txBody>
      </p:sp>
      <p:sp>
        <p:nvSpPr>
          <p:cNvPr id="58" name="Google Shape;58;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0" name="Google Shape;160;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161" name="Google Shape;161;p22"/>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162" name="Google Shape;162;p22"/>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163" name="Google Shape;163;p22"/>
          <p:cNvPicPr preferRelativeResize="0"/>
          <p:nvPr/>
        </p:nvPicPr>
        <p:blipFill>
          <a:blip r:embed="rId4">
            <a:alphaModFix/>
          </a:blip>
          <a:stretch>
            <a:fillRect/>
          </a:stretch>
        </p:blipFill>
        <p:spPr>
          <a:xfrm>
            <a:off x="76200" y="1090619"/>
            <a:ext cx="4495800" cy="11763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9" name="Google Shape;169;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170" name="Google Shape;170;p23"/>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171" name="Google Shape;171;p23"/>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172" name="Google Shape;172;p23"/>
          <p:cNvPicPr preferRelativeResize="0"/>
          <p:nvPr/>
        </p:nvPicPr>
        <p:blipFill>
          <a:blip r:embed="rId4">
            <a:alphaModFix/>
          </a:blip>
          <a:stretch>
            <a:fillRect/>
          </a:stretch>
        </p:blipFill>
        <p:spPr>
          <a:xfrm>
            <a:off x="76200" y="1090619"/>
            <a:ext cx="4495800" cy="1176338"/>
          </a:xfrm>
          <a:prstGeom prst="rect">
            <a:avLst/>
          </a:prstGeom>
          <a:noFill/>
          <a:ln>
            <a:noFill/>
          </a:ln>
        </p:spPr>
      </p:pic>
      <p:pic>
        <p:nvPicPr>
          <p:cNvPr id="173" name="Google Shape;173;p23"/>
          <p:cNvPicPr preferRelativeResize="0"/>
          <p:nvPr/>
        </p:nvPicPr>
        <p:blipFill>
          <a:blip r:embed="rId5">
            <a:alphaModFix/>
          </a:blip>
          <a:stretch>
            <a:fillRect/>
          </a:stretch>
        </p:blipFill>
        <p:spPr>
          <a:xfrm>
            <a:off x="2405926" y="1217388"/>
            <a:ext cx="6738074" cy="405756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79" name="Google Shape;179;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180" name="Google Shape;180;p24"/>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181" name="Google Shape;181;p24"/>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182" name="Google Shape;182;p24"/>
          <p:cNvPicPr preferRelativeResize="0"/>
          <p:nvPr/>
        </p:nvPicPr>
        <p:blipFill>
          <a:blip r:embed="rId4">
            <a:alphaModFix/>
          </a:blip>
          <a:stretch>
            <a:fillRect/>
          </a:stretch>
        </p:blipFill>
        <p:spPr>
          <a:xfrm>
            <a:off x="76200" y="1090619"/>
            <a:ext cx="4495800" cy="1176338"/>
          </a:xfrm>
          <a:prstGeom prst="rect">
            <a:avLst/>
          </a:prstGeom>
          <a:noFill/>
          <a:ln>
            <a:noFill/>
          </a:ln>
        </p:spPr>
      </p:pic>
      <p:pic>
        <p:nvPicPr>
          <p:cNvPr id="183" name="Google Shape;183;p24"/>
          <p:cNvPicPr preferRelativeResize="0"/>
          <p:nvPr/>
        </p:nvPicPr>
        <p:blipFill>
          <a:blip r:embed="rId5">
            <a:alphaModFix/>
          </a:blip>
          <a:stretch>
            <a:fillRect/>
          </a:stretch>
        </p:blipFill>
        <p:spPr>
          <a:xfrm>
            <a:off x="2405925" y="1217375"/>
            <a:ext cx="6738074" cy="405757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89" name="Google Shape;189;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190" name="Google Shape;190;p25"/>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191" name="Google Shape;191;p25"/>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192" name="Google Shape;192;p25"/>
          <p:cNvPicPr preferRelativeResize="0"/>
          <p:nvPr/>
        </p:nvPicPr>
        <p:blipFill>
          <a:blip r:embed="rId4">
            <a:alphaModFix/>
          </a:blip>
          <a:stretch>
            <a:fillRect/>
          </a:stretch>
        </p:blipFill>
        <p:spPr>
          <a:xfrm>
            <a:off x="76200" y="1090619"/>
            <a:ext cx="4495800" cy="1176338"/>
          </a:xfrm>
          <a:prstGeom prst="rect">
            <a:avLst/>
          </a:prstGeom>
          <a:noFill/>
          <a:ln>
            <a:noFill/>
          </a:ln>
        </p:spPr>
      </p:pic>
      <p:pic>
        <p:nvPicPr>
          <p:cNvPr id="193" name="Google Shape;193;p25"/>
          <p:cNvPicPr preferRelativeResize="0"/>
          <p:nvPr/>
        </p:nvPicPr>
        <p:blipFill>
          <a:blip r:embed="rId5">
            <a:alphaModFix/>
          </a:blip>
          <a:stretch>
            <a:fillRect/>
          </a:stretch>
        </p:blipFill>
        <p:spPr>
          <a:xfrm>
            <a:off x="2405925" y="1213875"/>
            <a:ext cx="6738076" cy="406320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99" name="Google Shape;19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00" name="Google Shape;200;p26"/>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201" name="Google Shape;201;p26"/>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202" name="Google Shape;202;p26"/>
          <p:cNvPicPr preferRelativeResize="0"/>
          <p:nvPr/>
        </p:nvPicPr>
        <p:blipFill>
          <a:blip r:embed="rId4">
            <a:alphaModFix/>
          </a:blip>
          <a:stretch>
            <a:fillRect/>
          </a:stretch>
        </p:blipFill>
        <p:spPr>
          <a:xfrm>
            <a:off x="76200" y="1090619"/>
            <a:ext cx="4495800" cy="1176338"/>
          </a:xfrm>
          <a:prstGeom prst="rect">
            <a:avLst/>
          </a:prstGeom>
          <a:noFill/>
          <a:ln>
            <a:noFill/>
          </a:ln>
        </p:spPr>
      </p:pic>
      <p:pic>
        <p:nvPicPr>
          <p:cNvPr id="203" name="Google Shape;203;p26"/>
          <p:cNvPicPr preferRelativeResize="0"/>
          <p:nvPr/>
        </p:nvPicPr>
        <p:blipFill>
          <a:blip r:embed="rId5">
            <a:alphaModFix/>
          </a:blip>
          <a:stretch>
            <a:fillRect/>
          </a:stretch>
        </p:blipFill>
        <p:spPr>
          <a:xfrm>
            <a:off x="2466075" y="1266925"/>
            <a:ext cx="6630277" cy="41212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09" name="Google Shape;209;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10" name="Google Shape;210;p27"/>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211" name="Google Shape;211;p27"/>
          <p:cNvPicPr preferRelativeResize="0"/>
          <p:nvPr/>
        </p:nvPicPr>
        <p:blipFill>
          <a:blip r:embed="rId3">
            <a:alphaModFix/>
          </a:blip>
          <a:stretch>
            <a:fillRect/>
          </a:stretch>
        </p:blipFill>
        <p:spPr>
          <a:xfrm>
            <a:off x="76200" y="2214331"/>
            <a:ext cx="4153026" cy="1639800"/>
          </a:xfrm>
          <a:prstGeom prst="rect">
            <a:avLst/>
          </a:prstGeom>
          <a:noFill/>
          <a:ln>
            <a:noFill/>
          </a:ln>
        </p:spPr>
      </p:pic>
      <p:pic>
        <p:nvPicPr>
          <p:cNvPr id="212" name="Google Shape;212;p27"/>
          <p:cNvPicPr preferRelativeResize="0"/>
          <p:nvPr/>
        </p:nvPicPr>
        <p:blipFill>
          <a:blip r:embed="rId4">
            <a:alphaModFix/>
          </a:blip>
          <a:stretch>
            <a:fillRect/>
          </a:stretch>
        </p:blipFill>
        <p:spPr>
          <a:xfrm>
            <a:off x="76200" y="1090619"/>
            <a:ext cx="4495800" cy="1176338"/>
          </a:xfrm>
          <a:prstGeom prst="rect">
            <a:avLst/>
          </a:prstGeom>
          <a:noFill/>
          <a:ln>
            <a:noFill/>
          </a:ln>
        </p:spPr>
      </p:pic>
      <p:pic>
        <p:nvPicPr>
          <p:cNvPr id="213" name="Google Shape;213;p27"/>
          <p:cNvPicPr preferRelativeResize="0"/>
          <p:nvPr/>
        </p:nvPicPr>
        <p:blipFill>
          <a:blip r:embed="rId5">
            <a:alphaModFix/>
          </a:blip>
          <a:stretch>
            <a:fillRect/>
          </a:stretch>
        </p:blipFill>
        <p:spPr>
          <a:xfrm>
            <a:off x="2466075" y="1266925"/>
            <a:ext cx="6630277" cy="4121226"/>
          </a:xfrm>
          <a:prstGeom prst="rect">
            <a:avLst/>
          </a:prstGeom>
          <a:noFill/>
          <a:ln>
            <a:noFill/>
          </a:ln>
        </p:spPr>
      </p:pic>
      <p:cxnSp>
        <p:nvCxnSpPr>
          <p:cNvPr id="214" name="Google Shape;214;p27"/>
          <p:cNvCxnSpPr/>
          <p:nvPr/>
        </p:nvCxnSpPr>
        <p:spPr>
          <a:xfrm>
            <a:off x="4944975" y="1848850"/>
            <a:ext cx="3298800" cy="80100"/>
          </a:xfrm>
          <a:prstGeom prst="straightConnector1">
            <a:avLst/>
          </a:prstGeom>
          <a:noFill/>
          <a:ln cap="flat" cmpd="sng" w="76200">
            <a:solidFill>
              <a:schemeClr val="accent4"/>
            </a:solidFill>
            <a:prstDash val="solid"/>
            <a:round/>
            <a:headEnd len="med" w="med" type="none"/>
            <a:tailEnd len="med" w="med" type="triangle"/>
          </a:ln>
        </p:spPr>
      </p:cxnSp>
      <p:pic>
        <p:nvPicPr>
          <p:cNvPr id="215" name="Google Shape;215;p27"/>
          <p:cNvPicPr preferRelativeResize="0"/>
          <p:nvPr/>
        </p:nvPicPr>
        <p:blipFill>
          <a:blip r:embed="rId6">
            <a:alphaModFix/>
          </a:blip>
          <a:stretch>
            <a:fillRect/>
          </a:stretch>
        </p:blipFill>
        <p:spPr>
          <a:xfrm>
            <a:off x="2398300" y="1421078"/>
            <a:ext cx="2546679" cy="515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Now let’s look closer at the prompt from the previous slide</a:t>
            </a:r>
            <a:endParaRPr/>
          </a:p>
        </p:txBody>
      </p:sp>
      <p:sp>
        <p:nvSpPr>
          <p:cNvPr id="221" name="Google Shape;22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22" name="Google Shape;222;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28" name="Google Shape;228;p29">
            <a:hlinkClick action="ppaction://hlinksldjump" r:id="rId3"/>
          </p:cNvPr>
          <p:cNvSpPr/>
          <p:nvPr/>
        </p:nvSpPr>
        <p:spPr>
          <a:xfrm>
            <a:off x="87475" y="3071325"/>
            <a:ext cx="8649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9" name="Google Shape;229;p29">
            <a:hlinkClick action="ppaction://hlinksldjump" r:id="rId4"/>
          </p:cNvPr>
          <p:cNvSpPr/>
          <p:nvPr/>
        </p:nvSpPr>
        <p:spPr>
          <a:xfrm>
            <a:off x="3252900" y="2935250"/>
            <a:ext cx="1373400" cy="1362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0" name="Google Shape;230;p29">
            <a:hlinkClick action="ppaction://hlinksldjump" r:id="rId5"/>
          </p:cNvPr>
          <p:cNvSpPr/>
          <p:nvPr/>
        </p:nvSpPr>
        <p:spPr>
          <a:xfrm>
            <a:off x="6126725" y="2287550"/>
            <a:ext cx="6768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29">
            <a:hlinkClick action="ppaction://hlinksldjump" r:id="rId6"/>
          </p:cNvPr>
          <p:cNvSpPr/>
          <p:nvPr/>
        </p:nvSpPr>
        <p:spPr>
          <a:xfrm>
            <a:off x="6126725" y="3207800"/>
            <a:ext cx="9879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233" name="Google Shape;233;p29"/>
          <p:cNvPicPr preferRelativeResize="0"/>
          <p:nvPr/>
        </p:nvPicPr>
        <p:blipFill>
          <a:blip r:embed="rId7">
            <a:alphaModFix/>
          </a:blip>
          <a:stretch>
            <a:fillRect/>
          </a:stretch>
        </p:blipFill>
        <p:spPr>
          <a:xfrm>
            <a:off x="0" y="1262426"/>
            <a:ext cx="9144000" cy="3475547"/>
          </a:xfrm>
          <a:prstGeom prst="rect">
            <a:avLst/>
          </a:prstGeom>
          <a:noFill/>
          <a:ln>
            <a:noFill/>
          </a:ln>
        </p:spPr>
      </p:pic>
      <p:sp>
        <p:nvSpPr>
          <p:cNvPr id="234" name="Google Shape;234;p29"/>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sp>
        <p:nvSpPr>
          <p:cNvPr id="235" name="Google Shape;235;p29"/>
          <p:cNvSpPr txBox="1"/>
          <p:nvPr/>
        </p:nvSpPr>
        <p:spPr>
          <a:xfrm>
            <a:off x="1692425" y="1387650"/>
            <a:ext cx="1052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FF9900"/>
                </a:solidFill>
              </a:rPr>
              <a:t>photo.jpg</a:t>
            </a:r>
            <a:endParaRPr sz="1800">
              <a:solidFill>
                <a:schemeClr val="lt2"/>
              </a:solidFill>
            </a:endParaRPr>
          </a:p>
        </p:txBody>
      </p:sp>
      <p:sp>
        <p:nvSpPr>
          <p:cNvPr id="236" name="Google Shape;236;p29"/>
          <p:cNvSpPr txBox="1"/>
          <p:nvPr/>
        </p:nvSpPr>
        <p:spPr>
          <a:xfrm>
            <a:off x="5542550" y="1387650"/>
            <a:ext cx="1052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520">
                <a:solidFill>
                  <a:srgbClr val="FF9900"/>
                </a:solidFill>
              </a:rPr>
              <a:t>photo.jpg</a:t>
            </a:r>
            <a:endParaRPr sz="1800">
              <a:solidFill>
                <a:schemeClr val="lt2"/>
              </a:solidFill>
            </a:endParaRPr>
          </a:p>
        </p:txBody>
      </p:sp>
      <p:sp>
        <p:nvSpPr>
          <p:cNvPr id="237" name="Google Shape;237;p29"/>
          <p:cNvSpPr txBox="1"/>
          <p:nvPr/>
        </p:nvSpPr>
        <p:spPr>
          <a:xfrm>
            <a:off x="2298025" y="1836175"/>
            <a:ext cx="1864800" cy="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CC0000"/>
                </a:solidFill>
              </a:rPr>
              <a:t>crop</a:t>
            </a:r>
            <a:r>
              <a:rPr lang="ru" sz="1520">
                <a:solidFill>
                  <a:schemeClr val="lt1"/>
                </a:solidFill>
              </a:rPr>
              <a:t>:0:0:600:400</a:t>
            </a:r>
            <a:endParaRPr sz="1800">
              <a:solidFill>
                <a:schemeClr val="lt1"/>
              </a:solidFill>
            </a:endParaRPr>
          </a:p>
        </p:txBody>
      </p:sp>
      <p:sp>
        <p:nvSpPr>
          <p:cNvPr id="238" name="Google Shape;238;p29"/>
          <p:cNvSpPr txBox="1"/>
          <p:nvPr/>
        </p:nvSpPr>
        <p:spPr>
          <a:xfrm rot="-2894546">
            <a:off x="-203161" y="2354277"/>
            <a:ext cx="1680230" cy="32126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u="sng">
                <a:solidFill>
                  <a:srgbClr val="CC0000"/>
                </a:solidFill>
                <a:hlinkClick action="ppaction://hlinksldjump" r:id="rId8">
                  <a:extLst>
                    <a:ext uri="{A12FA001-AC4F-418D-AE19-62706E023703}">
                      <ahyp:hlinkClr val="tx"/>
                    </a:ext>
                  </a:extLst>
                </a:hlinkClick>
              </a:rPr>
              <a:t>face_detection</a:t>
            </a:r>
            <a:endParaRPr sz="1800">
              <a:solidFill>
                <a:srgbClr val="CC0000"/>
              </a:solidFill>
            </a:endParaRPr>
          </a:p>
        </p:txBody>
      </p:sp>
      <p:sp>
        <p:nvSpPr>
          <p:cNvPr id="239" name="Google Shape;239;p29"/>
          <p:cNvSpPr txBox="1"/>
          <p:nvPr/>
        </p:nvSpPr>
        <p:spPr>
          <a:xfrm>
            <a:off x="1896975" y="2720725"/>
            <a:ext cx="1446300" cy="27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CC0000"/>
                </a:solidFill>
              </a:rPr>
              <a:t>mask</a:t>
            </a:r>
            <a:r>
              <a:rPr lang="ru" sz="1520"/>
              <a:t>:face.jpg</a:t>
            </a:r>
            <a:endParaRPr sz="1800"/>
          </a:p>
        </p:txBody>
      </p:sp>
      <p:sp>
        <p:nvSpPr>
          <p:cNvPr id="240" name="Google Shape;240;p29"/>
          <p:cNvSpPr txBox="1"/>
          <p:nvPr/>
        </p:nvSpPr>
        <p:spPr>
          <a:xfrm>
            <a:off x="6126725" y="1836175"/>
            <a:ext cx="1864800" cy="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CC0000"/>
                </a:solidFill>
              </a:rPr>
              <a:t>face_blur</a:t>
            </a:r>
            <a:r>
              <a:rPr lang="ru" sz="1520">
                <a:solidFill>
                  <a:schemeClr val="lt1"/>
                </a:solidFill>
              </a:rPr>
              <a:t>:5</a:t>
            </a:r>
            <a:endParaRPr sz="1800">
              <a:solidFill>
                <a:schemeClr val="lt1"/>
              </a:solidFill>
            </a:endParaRPr>
          </a:p>
        </p:txBody>
      </p:sp>
      <p:sp>
        <p:nvSpPr>
          <p:cNvPr id="241" name="Google Shape;241;p29"/>
          <p:cNvSpPr txBox="1"/>
          <p:nvPr/>
        </p:nvSpPr>
        <p:spPr>
          <a:xfrm>
            <a:off x="4730450" y="2608175"/>
            <a:ext cx="1864800" cy="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u="sng">
                <a:solidFill>
                  <a:srgbClr val="CC0000"/>
                </a:solidFill>
                <a:hlinkClick action="ppaction://hlinksldjump" r:id="rId9">
                  <a:extLst>
                    <a:ext uri="{A12FA001-AC4F-418D-AE19-62706E023703}">
                      <ahyp:hlinkClr val="tx"/>
                    </a:ext>
                  </a:extLst>
                </a:hlinkClick>
              </a:rPr>
              <a:t>scale_to_resolution</a:t>
            </a:r>
            <a:r>
              <a:rPr lang="ru" sz="1520">
                <a:solidFill>
                  <a:schemeClr val="lt1"/>
                </a:solidFill>
              </a:rPr>
              <a:t>:1920:1080</a:t>
            </a:r>
            <a:endParaRPr sz="1800">
              <a:solidFill>
                <a:schemeClr val="lt1"/>
              </a:solidFill>
            </a:endParaRPr>
          </a:p>
        </p:txBody>
      </p:sp>
      <p:sp>
        <p:nvSpPr>
          <p:cNvPr id="242" name="Google Shape;242;p29"/>
          <p:cNvSpPr txBox="1"/>
          <p:nvPr/>
        </p:nvSpPr>
        <p:spPr>
          <a:xfrm>
            <a:off x="1692425" y="2305650"/>
            <a:ext cx="987900" cy="41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520">
                <a:solidFill>
                  <a:srgbClr val="FF9900"/>
                </a:solidFill>
              </a:rPr>
              <a:t>cropped</a:t>
            </a:r>
            <a:endParaRPr sz="1800">
              <a:solidFill>
                <a:schemeClr val="lt2"/>
              </a:solidFill>
            </a:endParaRPr>
          </a:p>
        </p:txBody>
      </p:sp>
      <p:sp>
        <p:nvSpPr>
          <p:cNvPr id="243" name="Google Shape;243;p29"/>
          <p:cNvSpPr txBox="1"/>
          <p:nvPr/>
        </p:nvSpPr>
        <p:spPr>
          <a:xfrm>
            <a:off x="523575" y="3207800"/>
            <a:ext cx="1373400" cy="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FF9900"/>
                </a:solidFill>
              </a:rPr>
              <a:t>detected</a:t>
            </a:r>
            <a:endParaRPr sz="1800">
              <a:solidFill>
                <a:schemeClr val="lt2"/>
              </a:solidFill>
            </a:endParaRPr>
          </a:p>
        </p:txBody>
      </p:sp>
      <p:sp>
        <p:nvSpPr>
          <p:cNvPr id="244" name="Google Shape;244;p29"/>
          <p:cNvSpPr txBox="1"/>
          <p:nvPr/>
        </p:nvSpPr>
        <p:spPr>
          <a:xfrm>
            <a:off x="2935725" y="3207800"/>
            <a:ext cx="987900" cy="41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520">
                <a:solidFill>
                  <a:srgbClr val="FF9900"/>
                </a:solidFill>
              </a:rPr>
              <a:t>masked</a:t>
            </a:r>
            <a:endParaRPr sz="1800">
              <a:solidFill>
                <a:schemeClr val="lt2"/>
              </a:solidFill>
            </a:endParaRPr>
          </a:p>
        </p:txBody>
      </p:sp>
      <p:sp>
        <p:nvSpPr>
          <p:cNvPr id="245" name="Google Shape;245;p29"/>
          <p:cNvSpPr txBox="1"/>
          <p:nvPr/>
        </p:nvSpPr>
        <p:spPr>
          <a:xfrm>
            <a:off x="5027225" y="2287550"/>
            <a:ext cx="1993200" cy="27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ru" sz="1520">
                <a:solidFill>
                  <a:srgbClr val="FF9900"/>
                </a:solidFill>
              </a:rPr>
              <a:t>blurred_original_size</a:t>
            </a:r>
            <a:endParaRPr sz="1800">
              <a:solidFill>
                <a:schemeClr val="lt2"/>
              </a:solidFill>
            </a:endParaRPr>
          </a:p>
        </p:txBody>
      </p:sp>
      <p:sp>
        <p:nvSpPr>
          <p:cNvPr id="246" name="Google Shape;246;p29"/>
          <p:cNvSpPr txBox="1"/>
          <p:nvPr/>
        </p:nvSpPr>
        <p:spPr>
          <a:xfrm>
            <a:off x="5389550" y="3108200"/>
            <a:ext cx="1358700" cy="5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520">
                <a:solidFill>
                  <a:srgbClr val="FF9900"/>
                </a:solidFill>
              </a:rPr>
              <a:t>blurred_good_resolution</a:t>
            </a:r>
            <a:endParaRPr sz="1800">
              <a:solidFill>
                <a:schemeClr val="lt2"/>
              </a:solidFill>
            </a:endParaRPr>
          </a:p>
        </p:txBody>
      </p:sp>
      <p:sp>
        <p:nvSpPr>
          <p:cNvPr id="247" name="Google Shape;247;p29"/>
          <p:cNvSpPr txBox="1"/>
          <p:nvPr/>
        </p:nvSpPr>
        <p:spPr>
          <a:xfrm>
            <a:off x="7301175" y="3773900"/>
            <a:ext cx="178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000">
                <a:solidFill>
                  <a:srgbClr val="FF9900"/>
                </a:solidFill>
              </a:rPr>
              <a:t>blurred_good_resolution.jpg</a:t>
            </a:r>
            <a:endParaRPr sz="1000">
              <a:solidFill>
                <a:schemeClr val="lt2"/>
              </a:solidFill>
            </a:endParaRPr>
          </a:p>
        </p:txBody>
      </p:sp>
      <p:sp>
        <p:nvSpPr>
          <p:cNvPr id="248" name="Google Shape;248;p29"/>
          <p:cNvSpPr txBox="1"/>
          <p:nvPr/>
        </p:nvSpPr>
        <p:spPr>
          <a:xfrm>
            <a:off x="7407550" y="2833988"/>
            <a:ext cx="178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000">
                <a:solidFill>
                  <a:srgbClr val="FF9900"/>
                </a:solidFill>
              </a:rPr>
              <a:t>blurred_original_size.jpg</a:t>
            </a:r>
            <a:endParaRPr sz="1000">
              <a:solidFill>
                <a:schemeClr val="lt2"/>
              </a:solidFill>
            </a:endParaRPr>
          </a:p>
        </p:txBody>
      </p:sp>
      <p:sp>
        <p:nvSpPr>
          <p:cNvPr id="249" name="Google Shape;249;p29"/>
          <p:cNvSpPr txBox="1"/>
          <p:nvPr/>
        </p:nvSpPr>
        <p:spPr>
          <a:xfrm>
            <a:off x="2935725" y="4230175"/>
            <a:ext cx="98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000">
                <a:solidFill>
                  <a:srgbClr val="FF9900"/>
                </a:solidFill>
              </a:rPr>
              <a:t>masked.jpg</a:t>
            </a:r>
            <a:endParaRPr sz="1000">
              <a:solidFill>
                <a:schemeClr val="lt2"/>
              </a:solidFill>
            </a:endParaRPr>
          </a:p>
        </p:txBody>
      </p:sp>
      <p:sp>
        <p:nvSpPr>
          <p:cNvPr id="250" name="Google Shape;250;p29"/>
          <p:cNvSpPr txBox="1"/>
          <p:nvPr/>
        </p:nvSpPr>
        <p:spPr>
          <a:xfrm>
            <a:off x="523575" y="4230175"/>
            <a:ext cx="932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000">
                <a:solidFill>
                  <a:srgbClr val="FF9900"/>
                </a:solidFill>
              </a:rPr>
              <a:t>detected.jpg</a:t>
            </a:r>
            <a:endParaRPr sz="1000">
              <a:solidFill>
                <a:schemeClr val="lt2"/>
              </a:solidFill>
            </a:endParaRPr>
          </a:p>
        </p:txBody>
      </p:sp>
      <p:sp>
        <p:nvSpPr>
          <p:cNvPr id="251" name="Google Shape;251;p29"/>
          <p:cNvSpPr txBox="1"/>
          <p:nvPr/>
        </p:nvSpPr>
        <p:spPr>
          <a:xfrm>
            <a:off x="3807688" y="2769500"/>
            <a:ext cx="86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990"/>
              <a:buFont typeface="Arial"/>
              <a:buNone/>
            </a:pPr>
            <a:r>
              <a:rPr lang="ru" sz="1000">
                <a:solidFill>
                  <a:srgbClr val="FF9900"/>
                </a:solidFill>
              </a:rPr>
              <a:t>face.jpg</a:t>
            </a:r>
            <a:endParaRPr sz="1000">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txBox="1"/>
          <p:nvPr>
            <p:ph type="title"/>
          </p:nvPr>
        </p:nvSpPr>
        <p:spPr>
          <a:xfrm>
            <a:off x="171312" y="99075"/>
            <a:ext cx="2183700" cy="562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Image scaling</a:t>
            </a:r>
            <a:endParaRPr/>
          </a:p>
          <a:p>
            <a:pPr indent="0" lvl="0" marL="0" rtl="0" algn="l">
              <a:spcBef>
                <a:spcPts val="0"/>
              </a:spcBef>
              <a:spcAft>
                <a:spcPts val="0"/>
              </a:spcAft>
              <a:buNone/>
            </a:pPr>
            <a:r>
              <a:t/>
            </a:r>
            <a:endParaRPr/>
          </a:p>
        </p:txBody>
      </p:sp>
      <p:sp>
        <p:nvSpPr>
          <p:cNvPr id="257" name="Google Shape;257;p30"/>
          <p:cNvSpPr txBox="1"/>
          <p:nvPr/>
        </p:nvSpPr>
        <p:spPr>
          <a:xfrm>
            <a:off x="1331713" y="3816600"/>
            <a:ext cx="2047800" cy="56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200">
                <a:solidFill>
                  <a:schemeClr val="lt2"/>
                </a:solidFill>
              </a:rPr>
              <a:t>Original image</a:t>
            </a:r>
            <a:endParaRPr sz="2200">
              <a:solidFill>
                <a:schemeClr val="lt2"/>
              </a:solidFill>
            </a:endParaRPr>
          </a:p>
        </p:txBody>
      </p:sp>
      <p:sp>
        <p:nvSpPr>
          <p:cNvPr id="258" name="Google Shape;258;p30"/>
          <p:cNvSpPr txBox="1"/>
          <p:nvPr/>
        </p:nvSpPr>
        <p:spPr>
          <a:xfrm>
            <a:off x="5854275" y="3841200"/>
            <a:ext cx="20478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200">
                <a:solidFill>
                  <a:schemeClr val="lt2"/>
                </a:solidFill>
              </a:rPr>
              <a:t>Resized image</a:t>
            </a:r>
            <a:endParaRPr sz="2200">
              <a:solidFill>
                <a:schemeClr val="lt2"/>
              </a:solidFill>
            </a:endParaRPr>
          </a:p>
        </p:txBody>
      </p:sp>
      <p:pic>
        <p:nvPicPr>
          <p:cNvPr id="259" name="Google Shape;259;p30"/>
          <p:cNvPicPr preferRelativeResize="0"/>
          <p:nvPr/>
        </p:nvPicPr>
        <p:blipFill>
          <a:blip r:embed="rId3">
            <a:alphaModFix/>
          </a:blip>
          <a:stretch>
            <a:fillRect/>
          </a:stretch>
        </p:blipFill>
        <p:spPr>
          <a:xfrm>
            <a:off x="145825" y="1152800"/>
            <a:ext cx="4419602" cy="2550633"/>
          </a:xfrm>
          <a:prstGeom prst="rect">
            <a:avLst/>
          </a:prstGeom>
          <a:noFill/>
          <a:ln>
            <a:noFill/>
          </a:ln>
        </p:spPr>
      </p:pic>
      <p:pic>
        <p:nvPicPr>
          <p:cNvPr id="260" name="Google Shape;260;p30"/>
          <p:cNvPicPr preferRelativeResize="0"/>
          <p:nvPr/>
        </p:nvPicPr>
        <p:blipFill>
          <a:blip r:embed="rId4">
            <a:alphaModFix/>
          </a:blip>
          <a:stretch>
            <a:fillRect/>
          </a:stretch>
        </p:blipFill>
        <p:spPr>
          <a:xfrm>
            <a:off x="4744577" y="1141500"/>
            <a:ext cx="4267197" cy="2573237"/>
          </a:xfrm>
          <a:prstGeom prst="rect">
            <a:avLst/>
          </a:prstGeom>
          <a:noFill/>
          <a:ln>
            <a:noFill/>
          </a:ln>
        </p:spPr>
      </p:pic>
      <p:sp>
        <p:nvSpPr>
          <p:cNvPr id="261" name="Google Shape;261;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62" name="Google Shape;262;p30">
            <a:hlinkClick action="ppaction://hlinksldjump" r:id="rId5"/>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258675" y="3389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Interpolation</a:t>
            </a:r>
            <a:endParaRPr/>
          </a:p>
        </p:txBody>
      </p:sp>
      <p:sp>
        <p:nvSpPr>
          <p:cNvPr id="268" name="Google Shape;268;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269" name="Google Shape;269;p31">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70" name="Google Shape;270;p31"/>
          <p:cNvPicPr preferRelativeResize="0"/>
          <p:nvPr/>
        </p:nvPicPr>
        <p:blipFill>
          <a:blip r:embed="rId4">
            <a:alphaModFix/>
          </a:blip>
          <a:stretch>
            <a:fillRect/>
          </a:stretch>
        </p:blipFill>
        <p:spPr>
          <a:xfrm>
            <a:off x="2096600" y="976651"/>
            <a:ext cx="4950800" cy="3686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4" name="Google Shape;64;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5" name="Google Shape;65;p14"/>
          <p:cNvPicPr preferRelativeResize="0"/>
          <p:nvPr/>
        </p:nvPicPr>
        <p:blipFill>
          <a:blip r:embed="rId3">
            <a:alphaModFix/>
          </a:blip>
          <a:stretch>
            <a:fillRect/>
          </a:stretch>
        </p:blipFill>
        <p:spPr>
          <a:xfrm>
            <a:off x="128350" y="0"/>
            <a:ext cx="8887300" cy="5143501"/>
          </a:xfrm>
          <a:prstGeom prst="rect">
            <a:avLst/>
          </a:prstGeom>
          <a:noFill/>
          <a:ln>
            <a:noFill/>
          </a:ln>
        </p:spPr>
      </p:pic>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67" name="Google Shape;67;p14"/>
          <p:cNvSpPr txBox="1"/>
          <p:nvPr/>
        </p:nvSpPr>
        <p:spPr>
          <a:xfrm>
            <a:off x="2287975" y="615625"/>
            <a:ext cx="1975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accent2"/>
                </a:solidFill>
              </a:rPr>
              <a:t>Token example:</a:t>
            </a:r>
            <a:endParaRPr sz="1800">
              <a:solidFill>
                <a:schemeClr val="accent2"/>
              </a:solidFill>
            </a:endParaRPr>
          </a:p>
        </p:txBody>
      </p:sp>
      <p:sp>
        <p:nvSpPr>
          <p:cNvPr id="68" name="Google Shape;68;p14"/>
          <p:cNvSpPr txBox="1"/>
          <p:nvPr/>
        </p:nvSpPr>
        <p:spPr>
          <a:xfrm>
            <a:off x="4720375" y="615625"/>
            <a:ext cx="40506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[label1]</a:t>
            </a:r>
            <a:r>
              <a:rPr lang="ru" sz="1800">
                <a:solidFill>
                  <a:srgbClr val="FF0000"/>
                </a:solidFill>
              </a:rPr>
              <a:t>action</a:t>
            </a:r>
            <a:r>
              <a:rPr lang="ru" sz="1800">
                <a:solidFill>
                  <a:schemeClr val="lt2"/>
                </a:solidFill>
              </a:rPr>
              <a:t>:param1:param2</a:t>
            </a:r>
            <a:r>
              <a:rPr lang="ru" sz="1800">
                <a:solidFill>
                  <a:srgbClr val="FF9900"/>
                </a:solidFill>
              </a:rPr>
              <a:t>[label2]</a:t>
            </a:r>
            <a:endParaRPr sz="1800">
              <a:solidFill>
                <a:srgbClr val="FF99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Types of i</a:t>
            </a:r>
            <a:r>
              <a:rPr lang="ru"/>
              <a:t>nterpolation </a:t>
            </a:r>
            <a:endParaRPr/>
          </a:p>
        </p:txBody>
      </p:sp>
      <p:sp>
        <p:nvSpPr>
          <p:cNvPr id="276" name="Google Shape;276;p32"/>
          <p:cNvSpPr txBox="1"/>
          <p:nvPr/>
        </p:nvSpPr>
        <p:spPr>
          <a:xfrm>
            <a:off x="311700" y="3929275"/>
            <a:ext cx="28218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Nearest neighbors</a:t>
            </a:r>
            <a:endParaRPr sz="1800">
              <a:solidFill>
                <a:schemeClr val="lt2"/>
              </a:solidFill>
            </a:endParaRPr>
          </a:p>
        </p:txBody>
      </p:sp>
      <p:sp>
        <p:nvSpPr>
          <p:cNvPr id="277" name="Google Shape;277;p32"/>
          <p:cNvSpPr txBox="1"/>
          <p:nvPr/>
        </p:nvSpPr>
        <p:spPr>
          <a:xfrm>
            <a:off x="3450400" y="3929275"/>
            <a:ext cx="23322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Bilinear interpolation</a:t>
            </a:r>
            <a:endParaRPr sz="1800">
              <a:solidFill>
                <a:schemeClr val="lt2"/>
              </a:solidFill>
            </a:endParaRPr>
          </a:p>
        </p:txBody>
      </p:sp>
      <p:sp>
        <p:nvSpPr>
          <p:cNvPr id="278" name="Google Shape;278;p32"/>
          <p:cNvSpPr txBox="1"/>
          <p:nvPr/>
        </p:nvSpPr>
        <p:spPr>
          <a:xfrm>
            <a:off x="6366725" y="3929275"/>
            <a:ext cx="28218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Bicubic interpolation</a:t>
            </a:r>
            <a:endParaRPr sz="1800">
              <a:solidFill>
                <a:schemeClr val="lt2"/>
              </a:solidFill>
            </a:endParaRPr>
          </a:p>
        </p:txBody>
      </p:sp>
      <p:pic>
        <p:nvPicPr>
          <p:cNvPr id="279" name="Google Shape;279;p32"/>
          <p:cNvPicPr preferRelativeResize="0"/>
          <p:nvPr/>
        </p:nvPicPr>
        <p:blipFill>
          <a:blip r:embed="rId3">
            <a:alphaModFix/>
          </a:blip>
          <a:stretch>
            <a:fillRect/>
          </a:stretch>
        </p:blipFill>
        <p:spPr>
          <a:xfrm>
            <a:off x="3070825" y="1545950"/>
            <a:ext cx="3091350" cy="2318525"/>
          </a:xfrm>
          <a:prstGeom prst="rect">
            <a:avLst/>
          </a:prstGeom>
          <a:noFill/>
          <a:ln>
            <a:noFill/>
          </a:ln>
        </p:spPr>
      </p:pic>
      <p:pic>
        <p:nvPicPr>
          <p:cNvPr id="280" name="Google Shape;280;p32"/>
          <p:cNvPicPr preferRelativeResize="0"/>
          <p:nvPr/>
        </p:nvPicPr>
        <p:blipFill rotWithShape="1">
          <a:blip r:embed="rId4">
            <a:alphaModFix/>
          </a:blip>
          <a:srcRect b="0" l="0" r="0" t="0"/>
          <a:stretch/>
        </p:blipFill>
        <p:spPr>
          <a:xfrm>
            <a:off x="6052650" y="1545956"/>
            <a:ext cx="3091350" cy="2318507"/>
          </a:xfrm>
          <a:prstGeom prst="rect">
            <a:avLst/>
          </a:prstGeom>
          <a:noFill/>
          <a:ln>
            <a:noFill/>
          </a:ln>
        </p:spPr>
      </p:pic>
      <p:pic>
        <p:nvPicPr>
          <p:cNvPr id="281" name="Google Shape;281;p32"/>
          <p:cNvPicPr preferRelativeResize="0"/>
          <p:nvPr/>
        </p:nvPicPr>
        <p:blipFill>
          <a:blip r:embed="rId5">
            <a:alphaModFix/>
          </a:blip>
          <a:stretch>
            <a:fillRect/>
          </a:stretch>
        </p:blipFill>
        <p:spPr>
          <a:xfrm>
            <a:off x="0" y="1545949"/>
            <a:ext cx="3091344" cy="2318525"/>
          </a:xfrm>
          <a:prstGeom prst="rect">
            <a:avLst/>
          </a:prstGeom>
          <a:noFill/>
          <a:ln>
            <a:noFill/>
          </a:ln>
        </p:spPr>
      </p:pic>
      <p:sp>
        <p:nvSpPr>
          <p:cNvPr id="282" name="Google Shape;282;p32">
            <a:hlinkClick action="ppaction://hlinksldjump" r:id="rId6"/>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3" name="Google Shape;283;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3"/>
          <p:cNvSpPr txBox="1"/>
          <p:nvPr>
            <p:ph type="title"/>
          </p:nvPr>
        </p:nvSpPr>
        <p:spPr>
          <a:xfrm>
            <a:off x="311700" y="10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Models we’ve used for detection with comparison</a:t>
            </a:r>
            <a:endParaRPr/>
          </a:p>
        </p:txBody>
      </p:sp>
      <p:sp>
        <p:nvSpPr>
          <p:cNvPr id="289" name="Google Shape;289;p33">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90" name="Google Shape;290;p33"/>
          <p:cNvPicPr preferRelativeResize="0"/>
          <p:nvPr/>
        </p:nvPicPr>
        <p:blipFill>
          <a:blip r:embed="rId4">
            <a:alphaModFix/>
          </a:blip>
          <a:stretch>
            <a:fillRect/>
          </a:stretch>
        </p:blipFill>
        <p:spPr>
          <a:xfrm>
            <a:off x="116975" y="1408088"/>
            <a:ext cx="2798437" cy="1865625"/>
          </a:xfrm>
          <a:prstGeom prst="rect">
            <a:avLst/>
          </a:prstGeom>
          <a:noFill/>
          <a:ln>
            <a:noFill/>
          </a:ln>
        </p:spPr>
      </p:pic>
      <p:sp>
        <p:nvSpPr>
          <p:cNvPr id="291" name="Google Shape;291;p33"/>
          <p:cNvSpPr txBox="1"/>
          <p:nvPr/>
        </p:nvSpPr>
        <p:spPr>
          <a:xfrm>
            <a:off x="136975" y="3302300"/>
            <a:ext cx="2884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Viola-Jones algorithm </a:t>
            </a:r>
            <a:endParaRPr sz="1800">
              <a:solidFill>
                <a:schemeClr val="lt2"/>
              </a:solidFill>
            </a:endParaRPr>
          </a:p>
          <a:p>
            <a:pPr indent="0" lvl="0" marL="0" rtl="0" algn="ctr">
              <a:spcBef>
                <a:spcPts val="0"/>
              </a:spcBef>
              <a:spcAft>
                <a:spcPts val="0"/>
              </a:spcAft>
              <a:buNone/>
            </a:pPr>
            <a:r>
              <a:rPr lang="ru" sz="1800">
                <a:solidFill>
                  <a:schemeClr val="lt2"/>
                </a:solidFill>
              </a:rPr>
              <a:t>with Haar cascade</a:t>
            </a:r>
            <a:endParaRPr sz="1800">
              <a:solidFill>
                <a:schemeClr val="lt2"/>
              </a:solidFill>
            </a:endParaRPr>
          </a:p>
        </p:txBody>
      </p:sp>
      <p:pic>
        <p:nvPicPr>
          <p:cNvPr id="292" name="Google Shape;292;p33"/>
          <p:cNvPicPr preferRelativeResize="0"/>
          <p:nvPr/>
        </p:nvPicPr>
        <p:blipFill>
          <a:blip r:embed="rId5">
            <a:alphaModFix/>
          </a:blip>
          <a:stretch>
            <a:fillRect/>
          </a:stretch>
        </p:blipFill>
        <p:spPr>
          <a:xfrm>
            <a:off x="3021062" y="1379513"/>
            <a:ext cx="2884163" cy="1922775"/>
          </a:xfrm>
          <a:prstGeom prst="rect">
            <a:avLst/>
          </a:prstGeom>
          <a:noFill/>
          <a:ln>
            <a:noFill/>
          </a:ln>
        </p:spPr>
      </p:pic>
      <p:sp>
        <p:nvSpPr>
          <p:cNvPr id="293" name="Google Shape;293;p33"/>
          <p:cNvSpPr txBox="1"/>
          <p:nvPr/>
        </p:nvSpPr>
        <p:spPr>
          <a:xfrm>
            <a:off x="4017950" y="3302300"/>
            <a:ext cx="68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800">
                <a:solidFill>
                  <a:schemeClr val="lt2"/>
                </a:solidFill>
              </a:rPr>
              <a:t>dlib</a:t>
            </a:r>
            <a:endParaRPr sz="1800">
              <a:solidFill>
                <a:schemeClr val="lt2"/>
              </a:solidFill>
            </a:endParaRPr>
          </a:p>
        </p:txBody>
      </p:sp>
      <p:pic>
        <p:nvPicPr>
          <p:cNvPr id="294" name="Google Shape;294;p33"/>
          <p:cNvPicPr preferRelativeResize="0"/>
          <p:nvPr/>
        </p:nvPicPr>
        <p:blipFill>
          <a:blip r:embed="rId6">
            <a:alphaModFix/>
          </a:blip>
          <a:stretch>
            <a:fillRect/>
          </a:stretch>
        </p:blipFill>
        <p:spPr>
          <a:xfrm>
            <a:off x="6010900" y="1379513"/>
            <a:ext cx="2884149" cy="1922775"/>
          </a:xfrm>
          <a:prstGeom prst="rect">
            <a:avLst/>
          </a:prstGeom>
          <a:noFill/>
          <a:ln>
            <a:noFill/>
          </a:ln>
        </p:spPr>
      </p:pic>
      <p:sp>
        <p:nvSpPr>
          <p:cNvPr id="295" name="Google Shape;295;p33"/>
          <p:cNvSpPr txBox="1"/>
          <p:nvPr/>
        </p:nvSpPr>
        <p:spPr>
          <a:xfrm>
            <a:off x="6010875" y="3302300"/>
            <a:ext cx="2884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mediapipe</a:t>
            </a:r>
            <a:endParaRPr sz="1800">
              <a:solidFill>
                <a:schemeClr val="lt2"/>
              </a:solidFill>
            </a:endParaRPr>
          </a:p>
          <a:p>
            <a:pPr indent="0" lvl="0" marL="0" rtl="0" algn="ctr">
              <a:spcBef>
                <a:spcPts val="0"/>
              </a:spcBef>
              <a:spcAft>
                <a:spcPts val="0"/>
              </a:spcAft>
              <a:buNone/>
            </a:pPr>
            <a:r>
              <a:rPr lang="ru" sz="1800">
                <a:solidFill>
                  <a:schemeClr val="lt2"/>
                </a:solidFill>
              </a:rPr>
              <a:t>with blazeface</a:t>
            </a:r>
            <a:endParaRPr sz="1800">
              <a:solidFill>
                <a:schemeClr val="lt2"/>
              </a:solidFill>
            </a:endParaRPr>
          </a:p>
        </p:txBody>
      </p:sp>
      <p:sp>
        <p:nvSpPr>
          <p:cNvPr id="296" name="Google Shape;29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ph type="title"/>
          </p:nvPr>
        </p:nvSpPr>
        <p:spPr>
          <a:xfrm>
            <a:off x="311700" y="10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Face landmarks</a:t>
            </a:r>
            <a:endParaRPr/>
          </a:p>
        </p:txBody>
      </p:sp>
      <p:sp>
        <p:nvSpPr>
          <p:cNvPr id="302" name="Google Shape;302;p34">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03" name="Google Shape;303;p34"/>
          <p:cNvPicPr preferRelativeResize="0"/>
          <p:nvPr/>
        </p:nvPicPr>
        <p:blipFill>
          <a:blip r:embed="rId4">
            <a:alphaModFix/>
          </a:blip>
          <a:stretch>
            <a:fillRect/>
          </a:stretch>
        </p:blipFill>
        <p:spPr>
          <a:xfrm>
            <a:off x="405775" y="1432200"/>
            <a:ext cx="2295750" cy="2279106"/>
          </a:xfrm>
          <a:prstGeom prst="rect">
            <a:avLst/>
          </a:prstGeom>
          <a:noFill/>
          <a:ln>
            <a:noFill/>
          </a:ln>
        </p:spPr>
      </p:pic>
      <p:sp>
        <p:nvSpPr>
          <p:cNvPr id="304" name="Google Shape;304;p34"/>
          <p:cNvSpPr txBox="1"/>
          <p:nvPr/>
        </p:nvSpPr>
        <p:spPr>
          <a:xfrm>
            <a:off x="405775" y="3877975"/>
            <a:ext cx="2058600" cy="3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ru" sz="1800">
                <a:solidFill>
                  <a:schemeClr val="lt2"/>
                </a:solidFill>
              </a:rPr>
              <a:t>dlib 68-points</a:t>
            </a:r>
            <a:endParaRPr sz="1800">
              <a:solidFill>
                <a:schemeClr val="lt2"/>
              </a:solidFill>
            </a:endParaRPr>
          </a:p>
        </p:txBody>
      </p:sp>
      <p:pic>
        <p:nvPicPr>
          <p:cNvPr id="305" name="Google Shape;305;p34"/>
          <p:cNvPicPr preferRelativeResize="0"/>
          <p:nvPr/>
        </p:nvPicPr>
        <p:blipFill rotWithShape="1">
          <a:blip r:embed="rId5">
            <a:alphaModFix/>
          </a:blip>
          <a:srcRect b="24131" l="0" r="0" t="7196"/>
          <a:stretch/>
        </p:blipFill>
        <p:spPr>
          <a:xfrm>
            <a:off x="3241113" y="1432188"/>
            <a:ext cx="2346525" cy="2306963"/>
          </a:xfrm>
          <a:prstGeom prst="rect">
            <a:avLst/>
          </a:prstGeom>
          <a:noFill/>
          <a:ln>
            <a:noFill/>
          </a:ln>
        </p:spPr>
      </p:pic>
      <p:sp>
        <p:nvSpPr>
          <p:cNvPr id="306" name="Google Shape;306;p34"/>
          <p:cNvSpPr txBox="1"/>
          <p:nvPr/>
        </p:nvSpPr>
        <p:spPr>
          <a:xfrm>
            <a:off x="3266500" y="3877975"/>
            <a:ext cx="2058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dlib 81-points</a:t>
            </a:r>
            <a:endParaRPr sz="1800">
              <a:solidFill>
                <a:schemeClr val="lt2"/>
              </a:solidFill>
            </a:endParaRPr>
          </a:p>
        </p:txBody>
      </p:sp>
      <p:pic>
        <p:nvPicPr>
          <p:cNvPr id="307" name="Google Shape;307;p34"/>
          <p:cNvPicPr preferRelativeResize="0"/>
          <p:nvPr/>
        </p:nvPicPr>
        <p:blipFill rotWithShape="1">
          <a:blip r:embed="rId6">
            <a:alphaModFix/>
          </a:blip>
          <a:srcRect b="7205" l="11399" r="7812" t="8817"/>
          <a:stretch/>
        </p:blipFill>
        <p:spPr>
          <a:xfrm>
            <a:off x="6127250" y="1432200"/>
            <a:ext cx="2591340" cy="2306950"/>
          </a:xfrm>
          <a:prstGeom prst="rect">
            <a:avLst/>
          </a:prstGeom>
          <a:noFill/>
          <a:ln>
            <a:noFill/>
          </a:ln>
        </p:spPr>
      </p:pic>
      <p:sp>
        <p:nvSpPr>
          <p:cNvPr id="308" name="Google Shape;308;p34"/>
          <p:cNvSpPr txBox="1"/>
          <p:nvPr/>
        </p:nvSpPr>
        <p:spPr>
          <a:xfrm>
            <a:off x="6177900" y="3877975"/>
            <a:ext cx="2540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800">
                <a:solidFill>
                  <a:schemeClr val="lt2"/>
                </a:solidFill>
              </a:rPr>
              <a:t>blazeface 468-points</a:t>
            </a:r>
            <a:endParaRPr sz="1800">
              <a:solidFill>
                <a:schemeClr val="lt2"/>
              </a:solidFill>
            </a:endParaRPr>
          </a:p>
        </p:txBody>
      </p:sp>
      <p:sp>
        <p:nvSpPr>
          <p:cNvPr id="309" name="Google Shape;309;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Face blur</a:t>
            </a:r>
            <a:endParaRPr/>
          </a:p>
        </p:txBody>
      </p:sp>
      <p:sp>
        <p:nvSpPr>
          <p:cNvPr id="315" name="Google Shape;315;p35">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16" name="Google Shape;316;p35"/>
          <p:cNvPicPr preferRelativeResize="0"/>
          <p:nvPr/>
        </p:nvPicPr>
        <p:blipFill>
          <a:blip r:embed="rId4">
            <a:alphaModFix/>
          </a:blip>
          <a:stretch>
            <a:fillRect/>
          </a:stretch>
        </p:blipFill>
        <p:spPr>
          <a:xfrm>
            <a:off x="461675" y="1394550"/>
            <a:ext cx="3799125" cy="2532750"/>
          </a:xfrm>
          <a:prstGeom prst="rect">
            <a:avLst/>
          </a:prstGeom>
          <a:noFill/>
          <a:ln>
            <a:noFill/>
          </a:ln>
        </p:spPr>
      </p:pic>
      <p:pic>
        <p:nvPicPr>
          <p:cNvPr id="317" name="Google Shape;317;p35"/>
          <p:cNvPicPr preferRelativeResize="0"/>
          <p:nvPr/>
        </p:nvPicPr>
        <p:blipFill>
          <a:blip r:embed="rId5">
            <a:alphaModFix/>
          </a:blip>
          <a:stretch>
            <a:fillRect/>
          </a:stretch>
        </p:blipFill>
        <p:spPr>
          <a:xfrm>
            <a:off x="4712250" y="149600"/>
            <a:ext cx="3633225" cy="2422150"/>
          </a:xfrm>
          <a:prstGeom prst="rect">
            <a:avLst/>
          </a:prstGeom>
          <a:noFill/>
          <a:ln>
            <a:noFill/>
          </a:ln>
        </p:spPr>
      </p:pic>
      <p:pic>
        <p:nvPicPr>
          <p:cNvPr id="318" name="Google Shape;318;p35"/>
          <p:cNvPicPr preferRelativeResize="0"/>
          <p:nvPr/>
        </p:nvPicPr>
        <p:blipFill>
          <a:blip r:embed="rId6">
            <a:alphaModFix/>
          </a:blip>
          <a:stretch>
            <a:fillRect/>
          </a:stretch>
        </p:blipFill>
        <p:spPr>
          <a:xfrm>
            <a:off x="4712250" y="2571750"/>
            <a:ext cx="3633225" cy="2422150"/>
          </a:xfrm>
          <a:prstGeom prst="rect">
            <a:avLst/>
          </a:prstGeom>
          <a:noFill/>
          <a:ln>
            <a:noFill/>
          </a:ln>
        </p:spPr>
      </p:pic>
      <p:sp>
        <p:nvSpPr>
          <p:cNvPr id="319" name="Google Shape;319;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6"/>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Masking</a:t>
            </a:r>
            <a:endParaRPr/>
          </a:p>
        </p:txBody>
      </p:sp>
      <p:sp>
        <p:nvSpPr>
          <p:cNvPr id="325" name="Google Shape;325;p36">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6" name="Google Shape;326;p36"/>
          <p:cNvPicPr preferRelativeResize="0"/>
          <p:nvPr/>
        </p:nvPicPr>
        <p:blipFill>
          <a:blip r:embed="rId4">
            <a:alphaModFix/>
          </a:blip>
          <a:stretch>
            <a:fillRect/>
          </a:stretch>
        </p:blipFill>
        <p:spPr>
          <a:xfrm>
            <a:off x="311700" y="1182413"/>
            <a:ext cx="4168000" cy="2778675"/>
          </a:xfrm>
          <a:prstGeom prst="rect">
            <a:avLst/>
          </a:prstGeom>
          <a:noFill/>
          <a:ln>
            <a:noFill/>
          </a:ln>
        </p:spPr>
      </p:pic>
      <p:pic>
        <p:nvPicPr>
          <p:cNvPr id="327" name="Google Shape;327;p36"/>
          <p:cNvPicPr preferRelativeResize="0"/>
          <p:nvPr/>
        </p:nvPicPr>
        <p:blipFill>
          <a:blip r:embed="rId5">
            <a:alphaModFix/>
          </a:blip>
          <a:stretch>
            <a:fillRect/>
          </a:stretch>
        </p:blipFill>
        <p:spPr>
          <a:xfrm>
            <a:off x="4572000" y="1182417"/>
            <a:ext cx="4167999" cy="2778659"/>
          </a:xfrm>
          <a:prstGeom prst="rect">
            <a:avLst/>
          </a:prstGeom>
          <a:noFill/>
          <a:ln>
            <a:noFill/>
          </a:ln>
        </p:spPr>
      </p:pic>
      <p:sp>
        <p:nvSpPr>
          <p:cNvPr id="328" name="Google Shape;328;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pic>
        <p:nvPicPr>
          <p:cNvPr id="333" name="Google Shape;333;p37"/>
          <p:cNvPicPr preferRelativeResize="0"/>
          <p:nvPr/>
        </p:nvPicPr>
        <p:blipFill>
          <a:blip r:embed="rId3">
            <a:alphaModFix/>
          </a:blip>
          <a:stretch>
            <a:fillRect/>
          </a:stretch>
        </p:blipFill>
        <p:spPr>
          <a:xfrm>
            <a:off x="179600" y="111575"/>
            <a:ext cx="3970576" cy="2593299"/>
          </a:xfrm>
          <a:prstGeom prst="rect">
            <a:avLst/>
          </a:prstGeom>
          <a:noFill/>
          <a:ln>
            <a:noFill/>
          </a:ln>
        </p:spPr>
      </p:pic>
      <p:pic>
        <p:nvPicPr>
          <p:cNvPr id="334" name="Google Shape;334;p37"/>
          <p:cNvPicPr preferRelativeResize="0"/>
          <p:nvPr/>
        </p:nvPicPr>
        <p:blipFill>
          <a:blip r:embed="rId4">
            <a:alphaModFix/>
          </a:blip>
          <a:stretch>
            <a:fillRect/>
          </a:stretch>
        </p:blipFill>
        <p:spPr>
          <a:xfrm>
            <a:off x="4150176" y="1779084"/>
            <a:ext cx="4806074" cy="3204041"/>
          </a:xfrm>
          <a:prstGeom prst="rect">
            <a:avLst/>
          </a:prstGeom>
          <a:noFill/>
          <a:ln>
            <a:noFill/>
          </a:ln>
        </p:spPr>
      </p:pic>
      <p:sp>
        <p:nvSpPr>
          <p:cNvPr id="335" name="Google Shape;335;p37">
            <a:hlinkClick action="ppaction://hlinksldjump" r:id="rId5"/>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6" name="Google Shape;336;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8"/>
          <p:cNvSpPr txBox="1"/>
          <p:nvPr>
            <p:ph type="title"/>
          </p:nvPr>
        </p:nvSpPr>
        <p:spPr>
          <a:xfrm>
            <a:off x="6900" y="-88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Affine transformation</a:t>
            </a:r>
            <a:endParaRPr/>
          </a:p>
        </p:txBody>
      </p:sp>
      <p:sp>
        <p:nvSpPr>
          <p:cNvPr id="342" name="Google Shape;342;p38">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43" name="Google Shape;343;p38"/>
          <p:cNvPicPr preferRelativeResize="0"/>
          <p:nvPr/>
        </p:nvPicPr>
        <p:blipFill>
          <a:blip r:embed="rId4">
            <a:alphaModFix/>
          </a:blip>
          <a:stretch>
            <a:fillRect/>
          </a:stretch>
        </p:blipFill>
        <p:spPr>
          <a:xfrm>
            <a:off x="4152299" y="1820775"/>
            <a:ext cx="2665396" cy="3232425"/>
          </a:xfrm>
          <a:prstGeom prst="rect">
            <a:avLst/>
          </a:prstGeom>
          <a:noFill/>
          <a:ln>
            <a:noFill/>
          </a:ln>
        </p:spPr>
      </p:pic>
      <p:sp>
        <p:nvSpPr>
          <p:cNvPr id="344" name="Google Shape;344;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345" name="Google Shape;345;p38"/>
          <p:cNvSpPr txBox="1"/>
          <p:nvPr/>
        </p:nvSpPr>
        <p:spPr>
          <a:xfrm>
            <a:off x="6846175" y="2726925"/>
            <a:ext cx="2600700" cy="13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700">
                <a:solidFill>
                  <a:schemeClr val="accent2"/>
                </a:solidFill>
              </a:rPr>
              <a:t>Prove it as an exercise…</a:t>
            </a:r>
            <a:endParaRPr sz="2700">
              <a:solidFill>
                <a:schemeClr val="accent2"/>
              </a:solidFill>
            </a:endParaRPr>
          </a:p>
        </p:txBody>
      </p:sp>
      <p:pic>
        <p:nvPicPr>
          <p:cNvPr id="346" name="Google Shape;346;p38"/>
          <p:cNvPicPr preferRelativeResize="0"/>
          <p:nvPr/>
        </p:nvPicPr>
        <p:blipFill>
          <a:blip r:embed="rId5">
            <a:alphaModFix/>
          </a:blip>
          <a:stretch>
            <a:fillRect/>
          </a:stretch>
        </p:blipFill>
        <p:spPr>
          <a:xfrm>
            <a:off x="574175" y="426175"/>
            <a:ext cx="2311114" cy="1883875"/>
          </a:xfrm>
          <a:prstGeom prst="rect">
            <a:avLst/>
          </a:prstGeom>
          <a:noFill/>
          <a:ln>
            <a:noFill/>
          </a:ln>
        </p:spPr>
      </p:pic>
      <p:pic>
        <p:nvPicPr>
          <p:cNvPr id="347" name="Google Shape;347;p38"/>
          <p:cNvPicPr preferRelativeResize="0"/>
          <p:nvPr/>
        </p:nvPicPr>
        <p:blipFill>
          <a:blip r:embed="rId6">
            <a:alphaModFix/>
          </a:blip>
          <a:stretch>
            <a:fillRect/>
          </a:stretch>
        </p:blipFill>
        <p:spPr>
          <a:xfrm>
            <a:off x="3047000" y="426175"/>
            <a:ext cx="5356482" cy="1332450"/>
          </a:xfrm>
          <a:prstGeom prst="rect">
            <a:avLst/>
          </a:prstGeom>
          <a:noFill/>
          <a:ln>
            <a:noFill/>
          </a:ln>
        </p:spPr>
      </p:pic>
      <p:pic>
        <p:nvPicPr>
          <p:cNvPr id="348" name="Google Shape;348;p38"/>
          <p:cNvPicPr preferRelativeResize="0"/>
          <p:nvPr/>
        </p:nvPicPr>
        <p:blipFill>
          <a:blip r:embed="rId7">
            <a:alphaModFix/>
          </a:blip>
          <a:stretch>
            <a:fillRect/>
          </a:stretch>
        </p:blipFill>
        <p:spPr>
          <a:xfrm>
            <a:off x="574175" y="2354175"/>
            <a:ext cx="3382100" cy="23140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9"/>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The end</a:t>
            </a:r>
            <a:endParaRPr/>
          </a:p>
        </p:txBody>
      </p:sp>
      <p:sp>
        <p:nvSpPr>
          <p:cNvPr id="354" name="Google Shape;354;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355" name="Google Shape;355;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356" name="Google Shape;356;p39"/>
          <p:cNvPicPr preferRelativeResize="0"/>
          <p:nvPr/>
        </p:nvPicPr>
        <p:blipFill>
          <a:blip r:embed="rId3">
            <a:alphaModFix/>
          </a:blip>
          <a:stretch>
            <a:fillRect/>
          </a:stretch>
        </p:blipFill>
        <p:spPr>
          <a:xfrm>
            <a:off x="308925" y="554899"/>
            <a:ext cx="8520600" cy="435803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75" name="Google Shape;7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76" name="Google Shape;76;p15"/>
          <p:cNvPicPr preferRelativeResize="0"/>
          <p:nvPr/>
        </p:nvPicPr>
        <p:blipFill>
          <a:blip r:embed="rId3">
            <a:alphaModFix/>
          </a:blip>
          <a:stretch>
            <a:fillRect/>
          </a:stretch>
        </p:blipFill>
        <p:spPr>
          <a:xfrm>
            <a:off x="128350" y="0"/>
            <a:ext cx="8887300" cy="5143501"/>
          </a:xfrm>
          <a:prstGeom prst="rect">
            <a:avLst/>
          </a:prstGeom>
          <a:noFill/>
          <a:ln>
            <a:noFill/>
          </a:ln>
        </p:spPr>
      </p:pic>
      <p:sp>
        <p:nvSpPr>
          <p:cNvPr id="77" name="Google Shape;77;p15"/>
          <p:cNvSpPr txBox="1"/>
          <p:nvPr/>
        </p:nvSpPr>
        <p:spPr>
          <a:xfrm>
            <a:off x="4720375" y="615625"/>
            <a:ext cx="40506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[label1]</a:t>
            </a:r>
            <a:r>
              <a:rPr lang="ru" sz="1800">
                <a:solidFill>
                  <a:srgbClr val="FF0000"/>
                </a:solidFill>
              </a:rPr>
              <a:t>action</a:t>
            </a:r>
            <a:r>
              <a:rPr lang="ru" sz="1800">
                <a:solidFill>
                  <a:schemeClr val="lt2"/>
                </a:solidFill>
              </a:rPr>
              <a:t>:param1:param2</a:t>
            </a:r>
            <a:r>
              <a:rPr lang="ru" sz="1800">
                <a:solidFill>
                  <a:srgbClr val="FF9900"/>
                </a:solidFill>
              </a:rPr>
              <a:t>[label2]</a:t>
            </a:r>
            <a:endParaRPr sz="1800">
              <a:solidFill>
                <a:srgbClr val="FF9900"/>
              </a:solidFill>
            </a:endParaRPr>
          </a:p>
        </p:txBody>
      </p:sp>
      <p:sp>
        <p:nvSpPr>
          <p:cNvPr id="78" name="Google Shape;78;p15"/>
          <p:cNvSpPr txBox="1"/>
          <p:nvPr/>
        </p:nvSpPr>
        <p:spPr>
          <a:xfrm>
            <a:off x="2287975" y="615625"/>
            <a:ext cx="1975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accent2"/>
                </a:solidFill>
              </a:rPr>
              <a:t>Token example:</a:t>
            </a:r>
            <a:endParaRPr sz="1800">
              <a:solidFill>
                <a:schemeClr val="accent2"/>
              </a:solidFill>
            </a:endParaRPr>
          </a:p>
        </p:txBody>
      </p:sp>
      <p:sp>
        <p:nvSpPr>
          <p:cNvPr id="79" name="Google Shape;79;p15"/>
          <p:cNvSpPr txBox="1"/>
          <p:nvPr/>
        </p:nvSpPr>
        <p:spPr>
          <a:xfrm>
            <a:off x="976525" y="1050625"/>
            <a:ext cx="48408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a:t>
            </a:r>
            <a:r>
              <a:rPr lang="ru" sz="1800">
                <a:solidFill>
                  <a:srgbClr val="00FFFF"/>
                </a:solidFill>
              </a:rPr>
              <a:t>-i=</a:t>
            </a:r>
            <a:r>
              <a:rPr lang="ru" sz="1800">
                <a:solidFill>
                  <a:srgbClr val="FF9900"/>
                </a:solidFill>
              </a:rPr>
              <a:t>label0.png]</a:t>
            </a:r>
            <a:r>
              <a:rPr lang="ru" sz="1800">
                <a:solidFill>
                  <a:srgbClr val="FF0000"/>
                </a:solidFill>
              </a:rPr>
              <a:t>action</a:t>
            </a:r>
            <a:r>
              <a:rPr lang="ru" sz="1800">
                <a:solidFill>
                  <a:schemeClr val="lt2"/>
                </a:solidFill>
              </a:rPr>
              <a:t>:param1:param2</a:t>
            </a:r>
            <a:r>
              <a:rPr lang="ru" sz="1800">
                <a:solidFill>
                  <a:srgbClr val="FF9900"/>
                </a:solidFill>
              </a:rPr>
              <a:t>[label1]</a:t>
            </a:r>
            <a:endParaRPr sz="1800">
              <a:solidFill>
                <a:srgbClr val="FF9900"/>
              </a:solidFill>
            </a:endParaRPr>
          </a:p>
        </p:txBody>
      </p:sp>
      <p:cxnSp>
        <p:nvCxnSpPr>
          <p:cNvPr id="80" name="Google Shape;80;p15"/>
          <p:cNvCxnSpPr/>
          <p:nvPr/>
        </p:nvCxnSpPr>
        <p:spPr>
          <a:xfrm rot="10800000">
            <a:off x="5147500" y="964525"/>
            <a:ext cx="0" cy="190500"/>
          </a:xfrm>
          <a:prstGeom prst="straightConnector1">
            <a:avLst/>
          </a:prstGeom>
          <a:noFill/>
          <a:ln cap="flat" cmpd="sng" w="9525">
            <a:solidFill>
              <a:srgbClr val="FF9900"/>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6" name="Google Shape;8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87" name="Google Shape;87;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88" name="Google Shape;88;p16"/>
          <p:cNvPicPr preferRelativeResize="0"/>
          <p:nvPr/>
        </p:nvPicPr>
        <p:blipFill>
          <a:blip r:embed="rId3">
            <a:alphaModFix/>
          </a:blip>
          <a:stretch>
            <a:fillRect/>
          </a:stretch>
        </p:blipFill>
        <p:spPr>
          <a:xfrm>
            <a:off x="128350" y="0"/>
            <a:ext cx="8887300" cy="5143501"/>
          </a:xfrm>
          <a:prstGeom prst="rect">
            <a:avLst/>
          </a:prstGeom>
          <a:noFill/>
          <a:ln>
            <a:noFill/>
          </a:ln>
        </p:spPr>
      </p:pic>
      <p:sp>
        <p:nvSpPr>
          <p:cNvPr id="89" name="Google Shape;89;p16"/>
          <p:cNvSpPr txBox="1"/>
          <p:nvPr/>
        </p:nvSpPr>
        <p:spPr>
          <a:xfrm>
            <a:off x="4720375" y="615625"/>
            <a:ext cx="40506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[label1]</a:t>
            </a:r>
            <a:r>
              <a:rPr lang="ru" sz="1800">
                <a:solidFill>
                  <a:srgbClr val="FF0000"/>
                </a:solidFill>
              </a:rPr>
              <a:t>action</a:t>
            </a:r>
            <a:r>
              <a:rPr lang="ru" sz="1800">
                <a:solidFill>
                  <a:schemeClr val="lt2"/>
                </a:solidFill>
              </a:rPr>
              <a:t>:param1:param2</a:t>
            </a:r>
            <a:r>
              <a:rPr lang="ru" sz="1800">
                <a:solidFill>
                  <a:srgbClr val="FF9900"/>
                </a:solidFill>
              </a:rPr>
              <a:t>[label2]</a:t>
            </a:r>
            <a:endParaRPr sz="1800">
              <a:solidFill>
                <a:srgbClr val="FF9900"/>
              </a:solidFill>
            </a:endParaRPr>
          </a:p>
        </p:txBody>
      </p:sp>
      <p:sp>
        <p:nvSpPr>
          <p:cNvPr id="90" name="Google Shape;90;p16"/>
          <p:cNvSpPr txBox="1"/>
          <p:nvPr/>
        </p:nvSpPr>
        <p:spPr>
          <a:xfrm>
            <a:off x="2287975" y="615625"/>
            <a:ext cx="1975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accent2"/>
                </a:solidFill>
              </a:rPr>
              <a:t>Token example:</a:t>
            </a:r>
            <a:endParaRPr sz="1800">
              <a:solidFill>
                <a:schemeClr val="accent2"/>
              </a:solidFill>
            </a:endParaRPr>
          </a:p>
        </p:txBody>
      </p:sp>
      <p:sp>
        <p:nvSpPr>
          <p:cNvPr id="91" name="Google Shape;91;p16"/>
          <p:cNvSpPr txBox="1"/>
          <p:nvPr/>
        </p:nvSpPr>
        <p:spPr>
          <a:xfrm>
            <a:off x="976525" y="1050625"/>
            <a:ext cx="48909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a:t>
            </a:r>
            <a:r>
              <a:rPr lang="ru" sz="1800">
                <a:solidFill>
                  <a:srgbClr val="00FFFF"/>
                </a:solidFill>
              </a:rPr>
              <a:t>-i=</a:t>
            </a:r>
            <a:r>
              <a:rPr lang="ru" sz="1800">
                <a:solidFill>
                  <a:srgbClr val="FF9900"/>
                </a:solidFill>
              </a:rPr>
              <a:t>label0.png]</a:t>
            </a:r>
            <a:r>
              <a:rPr lang="ru" sz="1800">
                <a:solidFill>
                  <a:srgbClr val="FF0000"/>
                </a:solidFill>
              </a:rPr>
              <a:t>action</a:t>
            </a:r>
            <a:r>
              <a:rPr lang="ru" sz="1800">
                <a:solidFill>
                  <a:schemeClr val="lt2"/>
                </a:solidFill>
              </a:rPr>
              <a:t>:param1:param2</a:t>
            </a:r>
            <a:r>
              <a:rPr lang="ru" sz="1800">
                <a:solidFill>
                  <a:srgbClr val="FF9900"/>
                </a:solidFill>
              </a:rPr>
              <a:t>[label1]</a:t>
            </a:r>
            <a:endParaRPr sz="1800">
              <a:solidFill>
                <a:srgbClr val="FF9900"/>
              </a:solidFill>
            </a:endParaRPr>
          </a:p>
        </p:txBody>
      </p:sp>
      <p:cxnSp>
        <p:nvCxnSpPr>
          <p:cNvPr id="92" name="Google Shape;92;p16"/>
          <p:cNvCxnSpPr/>
          <p:nvPr/>
        </p:nvCxnSpPr>
        <p:spPr>
          <a:xfrm rot="10800000">
            <a:off x="5147500" y="964525"/>
            <a:ext cx="0" cy="190500"/>
          </a:xfrm>
          <a:prstGeom prst="straightConnector1">
            <a:avLst/>
          </a:prstGeom>
          <a:noFill/>
          <a:ln cap="flat" cmpd="sng" w="9525">
            <a:solidFill>
              <a:srgbClr val="FF9900"/>
            </a:solidFill>
            <a:prstDash val="solid"/>
            <a:round/>
            <a:headEnd len="med" w="med" type="none"/>
            <a:tailEnd len="med" w="med" type="triangle"/>
          </a:ln>
        </p:spPr>
      </p:cxnSp>
      <p:sp>
        <p:nvSpPr>
          <p:cNvPr id="93" name="Google Shape;93;p16"/>
          <p:cNvSpPr txBox="1"/>
          <p:nvPr/>
        </p:nvSpPr>
        <p:spPr>
          <a:xfrm>
            <a:off x="2784200" y="2279975"/>
            <a:ext cx="1252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D966"/>
                </a:solidFill>
              </a:rPr>
              <a:t>label0.png</a:t>
            </a:r>
            <a:endParaRPr sz="1800">
              <a:solidFill>
                <a:srgbClr val="FFD966"/>
              </a:solidFill>
            </a:endParaRPr>
          </a:p>
        </p:txBody>
      </p:sp>
      <p:pic>
        <p:nvPicPr>
          <p:cNvPr id="94" name="Google Shape;94;p16"/>
          <p:cNvPicPr preferRelativeResize="0"/>
          <p:nvPr/>
        </p:nvPicPr>
        <p:blipFill>
          <a:blip r:embed="rId4">
            <a:alphaModFix/>
          </a:blip>
          <a:stretch>
            <a:fillRect/>
          </a:stretch>
        </p:blipFill>
        <p:spPr>
          <a:xfrm>
            <a:off x="2860487" y="1594722"/>
            <a:ext cx="1122976" cy="748650"/>
          </a:xfrm>
          <a:prstGeom prst="rect">
            <a:avLst/>
          </a:prstGeom>
          <a:noFill/>
          <a:ln>
            <a:noFill/>
          </a:ln>
        </p:spPr>
      </p:pic>
      <p:cxnSp>
        <p:nvCxnSpPr>
          <p:cNvPr id="95" name="Google Shape;95;p16"/>
          <p:cNvCxnSpPr/>
          <p:nvPr/>
        </p:nvCxnSpPr>
        <p:spPr>
          <a:xfrm rot="10800000">
            <a:off x="2031287" y="1477948"/>
            <a:ext cx="753000" cy="491100"/>
          </a:xfrm>
          <a:prstGeom prst="straightConnector1">
            <a:avLst/>
          </a:prstGeom>
          <a:noFill/>
          <a:ln cap="flat" cmpd="sng" w="9525">
            <a:solidFill>
              <a:srgbClr val="FF99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1" name="Google Shape;10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2" name="Google Shape;10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103" name="Google Shape;103;p17"/>
          <p:cNvPicPr preferRelativeResize="0"/>
          <p:nvPr/>
        </p:nvPicPr>
        <p:blipFill>
          <a:blip r:embed="rId3">
            <a:alphaModFix/>
          </a:blip>
          <a:stretch>
            <a:fillRect/>
          </a:stretch>
        </p:blipFill>
        <p:spPr>
          <a:xfrm>
            <a:off x="128350" y="0"/>
            <a:ext cx="8887300" cy="5143501"/>
          </a:xfrm>
          <a:prstGeom prst="rect">
            <a:avLst/>
          </a:prstGeom>
          <a:noFill/>
          <a:ln>
            <a:noFill/>
          </a:ln>
        </p:spPr>
      </p:pic>
      <p:sp>
        <p:nvSpPr>
          <p:cNvPr id="104" name="Google Shape;104;p17"/>
          <p:cNvSpPr txBox="1"/>
          <p:nvPr/>
        </p:nvSpPr>
        <p:spPr>
          <a:xfrm>
            <a:off x="4720375" y="615625"/>
            <a:ext cx="40506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[label1]</a:t>
            </a:r>
            <a:r>
              <a:rPr lang="ru" sz="1800">
                <a:solidFill>
                  <a:srgbClr val="FF0000"/>
                </a:solidFill>
              </a:rPr>
              <a:t>action</a:t>
            </a:r>
            <a:r>
              <a:rPr lang="ru" sz="1800">
                <a:solidFill>
                  <a:schemeClr val="lt2"/>
                </a:solidFill>
              </a:rPr>
              <a:t>:param1:param2</a:t>
            </a:r>
            <a:r>
              <a:rPr lang="ru" sz="1800">
                <a:solidFill>
                  <a:srgbClr val="FF9900"/>
                </a:solidFill>
              </a:rPr>
              <a:t>[label2]</a:t>
            </a:r>
            <a:endParaRPr sz="1800">
              <a:solidFill>
                <a:srgbClr val="FF9900"/>
              </a:solidFill>
            </a:endParaRPr>
          </a:p>
        </p:txBody>
      </p:sp>
      <p:sp>
        <p:nvSpPr>
          <p:cNvPr id="105" name="Google Shape;105;p17"/>
          <p:cNvSpPr txBox="1"/>
          <p:nvPr/>
        </p:nvSpPr>
        <p:spPr>
          <a:xfrm>
            <a:off x="2287975" y="615625"/>
            <a:ext cx="1975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accent2"/>
                </a:solidFill>
              </a:rPr>
              <a:t>Token example:</a:t>
            </a:r>
            <a:endParaRPr sz="1800">
              <a:solidFill>
                <a:schemeClr val="accent2"/>
              </a:solidFill>
            </a:endParaRPr>
          </a:p>
        </p:txBody>
      </p:sp>
      <p:sp>
        <p:nvSpPr>
          <p:cNvPr id="106" name="Google Shape;106;p17"/>
          <p:cNvSpPr txBox="1"/>
          <p:nvPr/>
        </p:nvSpPr>
        <p:spPr>
          <a:xfrm>
            <a:off x="3783925" y="3244400"/>
            <a:ext cx="43314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[label2]</a:t>
            </a:r>
            <a:r>
              <a:rPr lang="ru" sz="1800">
                <a:solidFill>
                  <a:srgbClr val="FF0000"/>
                </a:solidFill>
              </a:rPr>
              <a:t>action</a:t>
            </a:r>
            <a:r>
              <a:rPr lang="ru" sz="1800">
                <a:solidFill>
                  <a:schemeClr val="lt2"/>
                </a:solidFill>
              </a:rPr>
              <a:t>:param1:param2</a:t>
            </a:r>
            <a:r>
              <a:rPr lang="ru" sz="1800">
                <a:solidFill>
                  <a:srgbClr val="FF9900"/>
                </a:solidFill>
              </a:rPr>
              <a:t>[</a:t>
            </a:r>
            <a:r>
              <a:rPr lang="ru" sz="1800">
                <a:solidFill>
                  <a:srgbClr val="00FFFF"/>
                </a:solidFill>
              </a:rPr>
              <a:t>-o=</a:t>
            </a:r>
            <a:r>
              <a:rPr lang="ru" sz="1800">
                <a:solidFill>
                  <a:srgbClr val="FF9900"/>
                </a:solidFill>
              </a:rPr>
              <a:t>label3]</a:t>
            </a:r>
            <a:endParaRPr sz="1800">
              <a:solidFill>
                <a:srgbClr val="FF9900"/>
              </a:solidFill>
            </a:endParaRPr>
          </a:p>
        </p:txBody>
      </p:sp>
      <p:cxnSp>
        <p:nvCxnSpPr>
          <p:cNvPr id="107" name="Google Shape;107;p17"/>
          <p:cNvCxnSpPr/>
          <p:nvPr/>
        </p:nvCxnSpPr>
        <p:spPr>
          <a:xfrm flipH="1">
            <a:off x="4273100" y="1006650"/>
            <a:ext cx="3920400" cy="2316000"/>
          </a:xfrm>
          <a:prstGeom prst="straightConnector1">
            <a:avLst/>
          </a:prstGeom>
          <a:noFill/>
          <a:ln cap="flat" cmpd="sng" w="9525">
            <a:solidFill>
              <a:srgbClr val="FF9900"/>
            </a:solidFill>
            <a:prstDash val="solid"/>
            <a:round/>
            <a:headEnd len="med" w="med" type="none"/>
            <a:tailEnd len="med" w="med" type="triangle"/>
          </a:ln>
        </p:spPr>
      </p:cxnSp>
      <p:sp>
        <p:nvSpPr>
          <p:cNvPr id="108" name="Google Shape;108;p17"/>
          <p:cNvSpPr txBox="1"/>
          <p:nvPr/>
        </p:nvSpPr>
        <p:spPr>
          <a:xfrm>
            <a:off x="976525" y="1050625"/>
            <a:ext cx="48507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a:t>
            </a:r>
            <a:r>
              <a:rPr lang="ru" sz="1800">
                <a:solidFill>
                  <a:srgbClr val="00FFFF"/>
                </a:solidFill>
              </a:rPr>
              <a:t>-i=</a:t>
            </a:r>
            <a:r>
              <a:rPr lang="ru" sz="1800">
                <a:solidFill>
                  <a:srgbClr val="FF9900"/>
                </a:solidFill>
              </a:rPr>
              <a:t>label0.png]</a:t>
            </a:r>
            <a:r>
              <a:rPr lang="ru" sz="1800">
                <a:solidFill>
                  <a:srgbClr val="FF0000"/>
                </a:solidFill>
              </a:rPr>
              <a:t>action</a:t>
            </a:r>
            <a:r>
              <a:rPr lang="ru" sz="1800">
                <a:solidFill>
                  <a:schemeClr val="lt2"/>
                </a:solidFill>
              </a:rPr>
              <a:t>:param1:param2</a:t>
            </a:r>
            <a:r>
              <a:rPr lang="ru" sz="1800">
                <a:solidFill>
                  <a:srgbClr val="FF9900"/>
                </a:solidFill>
              </a:rPr>
              <a:t>[label1]</a:t>
            </a:r>
            <a:endParaRPr sz="1800">
              <a:solidFill>
                <a:srgbClr val="FF9900"/>
              </a:solidFill>
            </a:endParaRPr>
          </a:p>
        </p:txBody>
      </p:sp>
      <p:cxnSp>
        <p:nvCxnSpPr>
          <p:cNvPr id="109" name="Google Shape;109;p17"/>
          <p:cNvCxnSpPr/>
          <p:nvPr/>
        </p:nvCxnSpPr>
        <p:spPr>
          <a:xfrm rot="10800000">
            <a:off x="5147500" y="964525"/>
            <a:ext cx="0" cy="190500"/>
          </a:xfrm>
          <a:prstGeom prst="straightConnector1">
            <a:avLst/>
          </a:prstGeom>
          <a:noFill/>
          <a:ln cap="flat" cmpd="sng" w="9525">
            <a:solidFill>
              <a:srgbClr val="FF9900"/>
            </a:solidFill>
            <a:prstDash val="solid"/>
            <a:round/>
            <a:headEnd len="med" w="med" type="none"/>
            <a:tailEnd len="med" w="med" type="triangle"/>
          </a:ln>
        </p:spPr>
      </p:cxnSp>
      <p:sp>
        <p:nvSpPr>
          <p:cNvPr id="110" name="Google Shape;110;p17"/>
          <p:cNvSpPr txBox="1"/>
          <p:nvPr/>
        </p:nvSpPr>
        <p:spPr>
          <a:xfrm>
            <a:off x="2784200" y="2279975"/>
            <a:ext cx="1252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D966"/>
                </a:solidFill>
              </a:rPr>
              <a:t>label0.png</a:t>
            </a:r>
            <a:endParaRPr sz="1800">
              <a:solidFill>
                <a:srgbClr val="FFD966"/>
              </a:solidFill>
            </a:endParaRPr>
          </a:p>
        </p:txBody>
      </p:sp>
      <p:pic>
        <p:nvPicPr>
          <p:cNvPr id="111" name="Google Shape;111;p17"/>
          <p:cNvPicPr preferRelativeResize="0"/>
          <p:nvPr/>
        </p:nvPicPr>
        <p:blipFill>
          <a:blip r:embed="rId4">
            <a:alphaModFix/>
          </a:blip>
          <a:stretch>
            <a:fillRect/>
          </a:stretch>
        </p:blipFill>
        <p:spPr>
          <a:xfrm>
            <a:off x="2860487" y="1594722"/>
            <a:ext cx="1122976" cy="748650"/>
          </a:xfrm>
          <a:prstGeom prst="rect">
            <a:avLst/>
          </a:prstGeom>
          <a:noFill/>
          <a:ln>
            <a:noFill/>
          </a:ln>
        </p:spPr>
      </p:pic>
      <p:cxnSp>
        <p:nvCxnSpPr>
          <p:cNvPr id="112" name="Google Shape;112;p17"/>
          <p:cNvCxnSpPr/>
          <p:nvPr/>
        </p:nvCxnSpPr>
        <p:spPr>
          <a:xfrm rot="10800000">
            <a:off x="2031287" y="1477948"/>
            <a:ext cx="753000" cy="491100"/>
          </a:xfrm>
          <a:prstGeom prst="straightConnector1">
            <a:avLst/>
          </a:prstGeom>
          <a:noFill/>
          <a:ln cap="flat" cmpd="sng" w="9525">
            <a:solidFill>
              <a:srgbClr val="FF9900"/>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8" name="Google Shape;11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19" name="Google Shape;11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pic>
        <p:nvPicPr>
          <p:cNvPr id="120" name="Google Shape;120;p18"/>
          <p:cNvPicPr preferRelativeResize="0"/>
          <p:nvPr/>
        </p:nvPicPr>
        <p:blipFill>
          <a:blip r:embed="rId3">
            <a:alphaModFix/>
          </a:blip>
          <a:stretch>
            <a:fillRect/>
          </a:stretch>
        </p:blipFill>
        <p:spPr>
          <a:xfrm>
            <a:off x="128350" y="0"/>
            <a:ext cx="8887300" cy="5143501"/>
          </a:xfrm>
          <a:prstGeom prst="rect">
            <a:avLst/>
          </a:prstGeom>
          <a:noFill/>
          <a:ln>
            <a:noFill/>
          </a:ln>
        </p:spPr>
      </p:pic>
      <p:sp>
        <p:nvSpPr>
          <p:cNvPr id="121" name="Google Shape;121;p18"/>
          <p:cNvSpPr txBox="1"/>
          <p:nvPr/>
        </p:nvSpPr>
        <p:spPr>
          <a:xfrm>
            <a:off x="4720375" y="615625"/>
            <a:ext cx="40506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[label1]</a:t>
            </a:r>
            <a:r>
              <a:rPr lang="ru" sz="1800">
                <a:solidFill>
                  <a:srgbClr val="FF0000"/>
                </a:solidFill>
              </a:rPr>
              <a:t>action</a:t>
            </a:r>
            <a:r>
              <a:rPr lang="ru" sz="1800">
                <a:solidFill>
                  <a:schemeClr val="lt2"/>
                </a:solidFill>
              </a:rPr>
              <a:t>:param1:param2</a:t>
            </a:r>
            <a:r>
              <a:rPr lang="ru" sz="1800">
                <a:solidFill>
                  <a:srgbClr val="FF9900"/>
                </a:solidFill>
              </a:rPr>
              <a:t>[label2]</a:t>
            </a:r>
            <a:endParaRPr sz="1800">
              <a:solidFill>
                <a:srgbClr val="FF9900"/>
              </a:solidFill>
            </a:endParaRPr>
          </a:p>
        </p:txBody>
      </p:sp>
      <p:sp>
        <p:nvSpPr>
          <p:cNvPr id="122" name="Google Shape;122;p18"/>
          <p:cNvSpPr txBox="1"/>
          <p:nvPr/>
        </p:nvSpPr>
        <p:spPr>
          <a:xfrm>
            <a:off x="2287975" y="615625"/>
            <a:ext cx="1975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accent2"/>
                </a:solidFill>
              </a:rPr>
              <a:t>Token example:</a:t>
            </a:r>
            <a:endParaRPr sz="1800">
              <a:solidFill>
                <a:schemeClr val="accent2"/>
              </a:solidFill>
            </a:endParaRPr>
          </a:p>
        </p:txBody>
      </p:sp>
      <p:sp>
        <p:nvSpPr>
          <p:cNvPr id="123" name="Google Shape;123;p18"/>
          <p:cNvSpPr txBox="1"/>
          <p:nvPr/>
        </p:nvSpPr>
        <p:spPr>
          <a:xfrm>
            <a:off x="976525" y="1050625"/>
            <a:ext cx="50112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a:t>
            </a:r>
            <a:r>
              <a:rPr lang="ru" sz="1800">
                <a:solidFill>
                  <a:srgbClr val="00FFFF"/>
                </a:solidFill>
              </a:rPr>
              <a:t>-i=</a:t>
            </a:r>
            <a:r>
              <a:rPr lang="ru" sz="1800">
                <a:solidFill>
                  <a:srgbClr val="FF9900"/>
                </a:solidFill>
              </a:rPr>
              <a:t>label0.png]</a:t>
            </a:r>
            <a:r>
              <a:rPr lang="ru" sz="1800">
                <a:solidFill>
                  <a:srgbClr val="FF0000"/>
                </a:solidFill>
              </a:rPr>
              <a:t>action</a:t>
            </a:r>
            <a:r>
              <a:rPr lang="ru" sz="1800">
                <a:solidFill>
                  <a:schemeClr val="lt2"/>
                </a:solidFill>
              </a:rPr>
              <a:t>:param1:param2</a:t>
            </a:r>
            <a:r>
              <a:rPr lang="ru" sz="1800">
                <a:solidFill>
                  <a:srgbClr val="FF9900"/>
                </a:solidFill>
              </a:rPr>
              <a:t>[label1]</a:t>
            </a:r>
            <a:endParaRPr sz="1800">
              <a:solidFill>
                <a:srgbClr val="FF9900"/>
              </a:solidFill>
            </a:endParaRPr>
          </a:p>
        </p:txBody>
      </p:sp>
      <p:cxnSp>
        <p:nvCxnSpPr>
          <p:cNvPr id="124" name="Google Shape;124;p18"/>
          <p:cNvCxnSpPr/>
          <p:nvPr/>
        </p:nvCxnSpPr>
        <p:spPr>
          <a:xfrm rot="10800000">
            <a:off x="5147500" y="964525"/>
            <a:ext cx="0" cy="190500"/>
          </a:xfrm>
          <a:prstGeom prst="straightConnector1">
            <a:avLst/>
          </a:prstGeom>
          <a:noFill/>
          <a:ln cap="flat" cmpd="sng" w="9525">
            <a:solidFill>
              <a:srgbClr val="FF9900"/>
            </a:solidFill>
            <a:prstDash val="solid"/>
            <a:round/>
            <a:headEnd len="med" w="med" type="none"/>
            <a:tailEnd len="med" w="med" type="triangle"/>
          </a:ln>
        </p:spPr>
      </p:cxnSp>
      <p:sp>
        <p:nvSpPr>
          <p:cNvPr id="125" name="Google Shape;125;p18"/>
          <p:cNvSpPr txBox="1"/>
          <p:nvPr/>
        </p:nvSpPr>
        <p:spPr>
          <a:xfrm>
            <a:off x="3783925" y="3244400"/>
            <a:ext cx="43314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9900"/>
                </a:solidFill>
              </a:rPr>
              <a:t>[label2]</a:t>
            </a:r>
            <a:r>
              <a:rPr lang="ru" sz="1800">
                <a:solidFill>
                  <a:srgbClr val="FF0000"/>
                </a:solidFill>
              </a:rPr>
              <a:t>action</a:t>
            </a:r>
            <a:r>
              <a:rPr lang="ru" sz="1800">
                <a:solidFill>
                  <a:schemeClr val="lt2"/>
                </a:solidFill>
              </a:rPr>
              <a:t>:param1:param2</a:t>
            </a:r>
            <a:r>
              <a:rPr lang="ru" sz="1800">
                <a:solidFill>
                  <a:srgbClr val="FF9900"/>
                </a:solidFill>
              </a:rPr>
              <a:t>[</a:t>
            </a:r>
            <a:r>
              <a:rPr lang="ru" sz="1800">
                <a:solidFill>
                  <a:srgbClr val="00FFFF"/>
                </a:solidFill>
              </a:rPr>
              <a:t>-</a:t>
            </a:r>
            <a:r>
              <a:rPr lang="ru" sz="1800">
                <a:solidFill>
                  <a:srgbClr val="00FFFF"/>
                </a:solidFill>
              </a:rPr>
              <a:t>o=</a:t>
            </a:r>
            <a:r>
              <a:rPr lang="ru" sz="1800">
                <a:solidFill>
                  <a:srgbClr val="FF9900"/>
                </a:solidFill>
              </a:rPr>
              <a:t>label3]</a:t>
            </a:r>
            <a:endParaRPr sz="1800">
              <a:solidFill>
                <a:srgbClr val="FF9900"/>
              </a:solidFill>
            </a:endParaRPr>
          </a:p>
        </p:txBody>
      </p:sp>
      <p:sp>
        <p:nvSpPr>
          <p:cNvPr id="126" name="Google Shape;126;p18"/>
          <p:cNvSpPr txBox="1"/>
          <p:nvPr/>
        </p:nvSpPr>
        <p:spPr>
          <a:xfrm>
            <a:off x="2784200" y="2279975"/>
            <a:ext cx="1252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D966"/>
                </a:solidFill>
              </a:rPr>
              <a:t>label0.png</a:t>
            </a:r>
            <a:endParaRPr sz="1800">
              <a:solidFill>
                <a:srgbClr val="FFD966"/>
              </a:solidFill>
            </a:endParaRPr>
          </a:p>
        </p:txBody>
      </p:sp>
      <p:pic>
        <p:nvPicPr>
          <p:cNvPr id="127" name="Google Shape;127;p18"/>
          <p:cNvPicPr preferRelativeResize="0"/>
          <p:nvPr/>
        </p:nvPicPr>
        <p:blipFill>
          <a:blip r:embed="rId4">
            <a:alphaModFix/>
          </a:blip>
          <a:stretch>
            <a:fillRect/>
          </a:stretch>
        </p:blipFill>
        <p:spPr>
          <a:xfrm>
            <a:off x="2860487" y="1594722"/>
            <a:ext cx="1122976" cy="748650"/>
          </a:xfrm>
          <a:prstGeom prst="rect">
            <a:avLst/>
          </a:prstGeom>
          <a:noFill/>
          <a:ln>
            <a:noFill/>
          </a:ln>
        </p:spPr>
      </p:pic>
      <p:cxnSp>
        <p:nvCxnSpPr>
          <p:cNvPr id="128" name="Google Shape;128;p18"/>
          <p:cNvCxnSpPr/>
          <p:nvPr/>
        </p:nvCxnSpPr>
        <p:spPr>
          <a:xfrm rot="10800000">
            <a:off x="2031287" y="1477948"/>
            <a:ext cx="753000" cy="491100"/>
          </a:xfrm>
          <a:prstGeom prst="straightConnector1">
            <a:avLst/>
          </a:prstGeom>
          <a:noFill/>
          <a:ln cap="flat" cmpd="sng" w="9525">
            <a:solidFill>
              <a:srgbClr val="FF9900"/>
            </a:solidFill>
            <a:prstDash val="solid"/>
            <a:round/>
            <a:headEnd len="med" w="med" type="none"/>
            <a:tailEnd len="med" w="med" type="triangle"/>
          </a:ln>
        </p:spPr>
      </p:cxnSp>
      <p:cxnSp>
        <p:nvCxnSpPr>
          <p:cNvPr id="129" name="Google Shape;129;p18"/>
          <p:cNvCxnSpPr/>
          <p:nvPr/>
        </p:nvCxnSpPr>
        <p:spPr>
          <a:xfrm flipH="1">
            <a:off x="4273100" y="1006650"/>
            <a:ext cx="3920400" cy="2316000"/>
          </a:xfrm>
          <a:prstGeom prst="straightConnector1">
            <a:avLst/>
          </a:prstGeom>
          <a:noFill/>
          <a:ln cap="flat" cmpd="sng" w="9525">
            <a:solidFill>
              <a:srgbClr val="FF9900"/>
            </a:solidFill>
            <a:prstDash val="solid"/>
            <a:round/>
            <a:headEnd len="med" w="med" type="none"/>
            <a:tailEnd len="med" w="med" type="triangle"/>
          </a:ln>
        </p:spPr>
      </p:cxnSp>
      <p:sp>
        <p:nvSpPr>
          <p:cNvPr id="130" name="Google Shape;130;p18"/>
          <p:cNvSpPr txBox="1"/>
          <p:nvPr/>
        </p:nvSpPr>
        <p:spPr>
          <a:xfrm>
            <a:off x="6943000" y="4518325"/>
            <a:ext cx="1252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D966"/>
                </a:solidFill>
              </a:rPr>
              <a:t>label3.jpg</a:t>
            </a:r>
            <a:endParaRPr sz="1800">
              <a:solidFill>
                <a:srgbClr val="FFD966"/>
              </a:solidFill>
            </a:endParaRPr>
          </a:p>
        </p:txBody>
      </p:sp>
      <p:pic>
        <p:nvPicPr>
          <p:cNvPr id="131" name="Google Shape;131;p18"/>
          <p:cNvPicPr preferRelativeResize="0"/>
          <p:nvPr/>
        </p:nvPicPr>
        <p:blipFill>
          <a:blip r:embed="rId5">
            <a:alphaModFix/>
          </a:blip>
          <a:stretch>
            <a:fillRect/>
          </a:stretch>
        </p:blipFill>
        <p:spPr>
          <a:xfrm>
            <a:off x="6942999" y="3831799"/>
            <a:ext cx="1122976" cy="748650"/>
          </a:xfrm>
          <a:prstGeom prst="rect">
            <a:avLst/>
          </a:prstGeom>
          <a:noFill/>
          <a:ln>
            <a:noFill/>
          </a:ln>
        </p:spPr>
      </p:pic>
      <p:cxnSp>
        <p:nvCxnSpPr>
          <p:cNvPr id="132" name="Google Shape;132;p18"/>
          <p:cNvCxnSpPr/>
          <p:nvPr/>
        </p:nvCxnSpPr>
        <p:spPr>
          <a:xfrm>
            <a:off x="7504475" y="3651575"/>
            <a:ext cx="0" cy="103800"/>
          </a:xfrm>
          <a:prstGeom prst="straightConnector1">
            <a:avLst/>
          </a:prstGeom>
          <a:noFill/>
          <a:ln cap="flat" cmpd="sng" w="9525">
            <a:solidFill>
              <a:srgbClr val="FF9900"/>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Actions list:</a:t>
            </a:r>
            <a:endParaRPr/>
          </a:p>
        </p:txBody>
      </p:sp>
      <p:sp>
        <p:nvSpPr>
          <p:cNvPr id="138" name="Google Shape;13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ru"/>
              <a:t>* </a:t>
            </a:r>
            <a:r>
              <a:rPr lang="ru">
                <a:solidFill>
                  <a:srgbClr val="FF0000"/>
                </a:solidFill>
              </a:rPr>
              <a:t>crop</a:t>
            </a:r>
            <a:r>
              <a:rPr lang="ru"/>
              <a:t>:x1:y1:x2:y2</a:t>
            </a:r>
            <a:endParaRPr/>
          </a:p>
          <a:p>
            <a:pPr indent="0" lvl="0" marL="0" rtl="0" algn="l">
              <a:spcBef>
                <a:spcPts val="1200"/>
              </a:spcBef>
              <a:spcAft>
                <a:spcPts val="0"/>
              </a:spcAft>
              <a:buNone/>
            </a:pPr>
            <a:r>
              <a:rPr lang="ru"/>
              <a:t>* </a:t>
            </a:r>
            <a:r>
              <a:rPr lang="ru">
                <a:solidFill>
                  <a:srgbClr val="FF0000"/>
                </a:solidFill>
              </a:rPr>
              <a:t>nn_scale_with_factor</a:t>
            </a:r>
            <a:r>
              <a:rPr lang="ru"/>
              <a:t>:scale_factor</a:t>
            </a:r>
            <a:endParaRPr/>
          </a:p>
          <a:p>
            <a:pPr indent="0" lvl="0" marL="0" rtl="0" algn="l">
              <a:spcBef>
                <a:spcPts val="1200"/>
              </a:spcBef>
              <a:spcAft>
                <a:spcPts val="0"/>
              </a:spcAft>
              <a:buNone/>
            </a:pPr>
            <a:r>
              <a:rPr lang="ru"/>
              <a:t>* </a:t>
            </a:r>
            <a:r>
              <a:rPr lang="ru">
                <a:solidFill>
                  <a:srgbClr val="FF0000"/>
                </a:solidFill>
              </a:rPr>
              <a:t>b</a:t>
            </a:r>
            <a:r>
              <a:rPr lang="ru">
                <a:solidFill>
                  <a:srgbClr val="FF0000"/>
                </a:solidFill>
              </a:rPr>
              <a:t>ilinear_scale_with_factor</a:t>
            </a:r>
            <a:r>
              <a:rPr lang="ru"/>
              <a:t>:scale_factor</a:t>
            </a:r>
            <a:endParaRPr/>
          </a:p>
          <a:p>
            <a:pPr indent="0" lvl="0" marL="0" rtl="0" algn="l">
              <a:spcBef>
                <a:spcPts val="1200"/>
              </a:spcBef>
              <a:spcAft>
                <a:spcPts val="0"/>
              </a:spcAft>
              <a:buNone/>
            </a:pPr>
            <a:r>
              <a:rPr lang="ru"/>
              <a:t>* </a:t>
            </a:r>
            <a:r>
              <a:rPr lang="ru">
                <a:solidFill>
                  <a:srgbClr val="FF0000"/>
                </a:solidFill>
              </a:rPr>
              <a:t>scale_to_resolution</a:t>
            </a:r>
            <a:r>
              <a:rPr lang="ru"/>
              <a:t>:width:height</a:t>
            </a:r>
            <a:endParaRPr/>
          </a:p>
          <a:p>
            <a:pPr indent="0" lvl="0" marL="0" rtl="0" algn="l">
              <a:spcBef>
                <a:spcPts val="1200"/>
              </a:spcBef>
              <a:spcAft>
                <a:spcPts val="0"/>
              </a:spcAft>
              <a:buNone/>
            </a:pPr>
            <a:r>
              <a:rPr lang="ru"/>
              <a:t>* </a:t>
            </a:r>
            <a:r>
              <a:rPr lang="ru">
                <a:solidFill>
                  <a:srgbClr val="FF0000"/>
                </a:solidFill>
              </a:rPr>
              <a:t>face_blur</a:t>
            </a:r>
            <a:r>
              <a:rPr lang="ru"/>
              <a:t>:blur_coefficient</a:t>
            </a:r>
            <a:endParaRPr/>
          </a:p>
          <a:p>
            <a:pPr indent="0" lvl="0" marL="0" rtl="0" algn="l">
              <a:spcBef>
                <a:spcPts val="1200"/>
              </a:spcBef>
              <a:spcAft>
                <a:spcPts val="0"/>
              </a:spcAft>
              <a:buNone/>
            </a:pPr>
            <a:r>
              <a:rPr lang="ru"/>
              <a:t>* </a:t>
            </a:r>
            <a:r>
              <a:rPr lang="ru">
                <a:solidFill>
                  <a:srgbClr val="FF0000"/>
                </a:solidFill>
              </a:rPr>
              <a:t>face_detection</a:t>
            </a:r>
            <a:endParaRPr>
              <a:solidFill>
                <a:srgbClr val="FF0000"/>
              </a:solidFill>
            </a:endParaRPr>
          </a:p>
          <a:p>
            <a:pPr indent="0" lvl="0" marL="0" rtl="0" algn="l">
              <a:spcBef>
                <a:spcPts val="1200"/>
              </a:spcBef>
              <a:spcAft>
                <a:spcPts val="0"/>
              </a:spcAft>
              <a:buNone/>
            </a:pPr>
            <a:r>
              <a:rPr lang="ru"/>
              <a:t>* </a:t>
            </a:r>
            <a:r>
              <a:rPr lang="ru">
                <a:solidFill>
                  <a:srgbClr val="FF0000"/>
                </a:solidFill>
              </a:rPr>
              <a:t>mask</a:t>
            </a:r>
            <a:r>
              <a:rPr lang="ru"/>
              <a:t>:mask_filename.format</a:t>
            </a:r>
            <a:endParaRPr/>
          </a:p>
          <a:p>
            <a:pPr indent="0" lvl="0" marL="0" rtl="0" algn="l">
              <a:spcBef>
                <a:spcPts val="1200"/>
              </a:spcBef>
              <a:spcAft>
                <a:spcPts val="1200"/>
              </a:spcAft>
              <a:buNone/>
            </a:pPr>
            <a:r>
              <a:t/>
            </a:r>
            <a:endParaRPr/>
          </a:p>
        </p:txBody>
      </p:sp>
      <p:sp>
        <p:nvSpPr>
          <p:cNvPr id="139" name="Google Shape;13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sp>
        <p:nvSpPr>
          <p:cNvPr id="145" name="Google Shape;14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6" name="Google Shape;14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52" name="Google Shape;15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ru"/>
              <a:t>‹#›</a:t>
            </a:fld>
            <a:endParaRPr/>
          </a:p>
        </p:txBody>
      </p:sp>
      <p:sp>
        <p:nvSpPr>
          <p:cNvPr id="153" name="Google Shape;153;p21"/>
          <p:cNvSpPr txBox="1"/>
          <p:nvPr>
            <p:ph type="title"/>
          </p:nvPr>
        </p:nvSpPr>
        <p:spPr>
          <a:xfrm>
            <a:off x="0" y="0"/>
            <a:ext cx="9144000" cy="10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crop</a:t>
            </a:r>
            <a:r>
              <a:rPr lang="ru" sz="1520">
                <a:solidFill>
                  <a:schemeClr val="lt2"/>
                </a:solidFill>
              </a:rPr>
              <a:t>:0:0:600:400</a:t>
            </a:r>
            <a:r>
              <a:rPr lang="ru" sz="1520"/>
              <a:t>[</a:t>
            </a:r>
            <a:r>
              <a:rPr lang="ru" sz="1520">
                <a:solidFill>
                  <a:srgbClr val="FF9900"/>
                </a:solidFill>
              </a:rPr>
              <a:t>cropped</a:t>
            </a:r>
            <a:r>
              <a:rPr lang="ru" sz="1520"/>
              <a:t>][</a:t>
            </a:r>
            <a:r>
              <a:rPr lang="ru" sz="1520">
                <a:solidFill>
                  <a:srgbClr val="FF9900"/>
                </a:solidFill>
              </a:rPr>
              <a:t>cropped</a:t>
            </a:r>
            <a:r>
              <a:rPr lang="ru" sz="1520"/>
              <a:t>]</a:t>
            </a:r>
            <a:r>
              <a:rPr lang="ru" sz="1520">
                <a:solidFill>
                  <a:srgbClr val="FF0000"/>
                </a:solidFill>
              </a:rPr>
              <a:t>face_detection</a:t>
            </a:r>
            <a:r>
              <a:rPr lang="ru" sz="1520"/>
              <a:t>[</a:t>
            </a:r>
            <a:r>
              <a:rPr lang="ru" sz="1520">
                <a:solidFill>
                  <a:srgbClr val="00FFFF"/>
                </a:solidFill>
              </a:rPr>
              <a:t>-o=</a:t>
            </a:r>
            <a:r>
              <a:rPr lang="ru" sz="1520">
                <a:solidFill>
                  <a:srgbClr val="FF9900"/>
                </a:solidFill>
              </a:rPr>
              <a:t>detected</a:t>
            </a:r>
            <a:r>
              <a:rPr lang="ru" sz="1520"/>
              <a:t>][</a:t>
            </a:r>
            <a:r>
              <a:rPr lang="ru" sz="1520">
                <a:solidFill>
                  <a:srgbClr val="FF9900"/>
                </a:solidFill>
              </a:rPr>
              <a:t>cropped</a:t>
            </a:r>
            <a:r>
              <a:rPr lang="ru" sz="1520"/>
              <a:t>]</a:t>
            </a:r>
            <a:r>
              <a:rPr lang="ru" sz="1520">
                <a:solidFill>
                  <a:srgbClr val="FF0000"/>
                </a:solidFill>
              </a:rPr>
              <a:t>mask</a:t>
            </a:r>
            <a:r>
              <a:rPr lang="ru" sz="1520">
                <a:solidFill>
                  <a:schemeClr val="lt2"/>
                </a:solidFill>
              </a:rPr>
              <a:t>:face.jpg</a:t>
            </a:r>
            <a:r>
              <a:rPr lang="ru" sz="1520"/>
              <a:t>[</a:t>
            </a:r>
            <a:r>
              <a:rPr lang="ru" sz="1520">
                <a:solidFill>
                  <a:srgbClr val="00FFFF"/>
                </a:solidFill>
              </a:rPr>
              <a:t>-o=</a:t>
            </a:r>
            <a:r>
              <a:rPr lang="ru" sz="1520">
                <a:solidFill>
                  <a:srgbClr val="FF9900"/>
                </a:solidFill>
              </a:rPr>
              <a:t>masked</a:t>
            </a:r>
            <a:r>
              <a:rPr lang="ru" sz="1520"/>
              <a:t>]</a:t>
            </a:r>
            <a:endParaRPr sz="1520"/>
          </a:p>
          <a:p>
            <a:pPr indent="0" lvl="0" marL="0" rtl="0" algn="l">
              <a:spcBef>
                <a:spcPts val="0"/>
              </a:spcBef>
              <a:spcAft>
                <a:spcPts val="0"/>
              </a:spcAft>
              <a:buSzPts val="990"/>
              <a:buNone/>
            </a:pPr>
            <a:r>
              <a:rPr lang="ru" sz="1520"/>
              <a:t>[</a:t>
            </a:r>
            <a:r>
              <a:rPr lang="ru" sz="1520">
                <a:solidFill>
                  <a:srgbClr val="00FFFF"/>
                </a:solidFill>
              </a:rPr>
              <a:t>-i=</a:t>
            </a:r>
            <a:r>
              <a:rPr lang="ru" sz="1520">
                <a:solidFill>
                  <a:srgbClr val="FF9900"/>
                </a:solidFill>
              </a:rPr>
              <a:t>photo.jpg</a:t>
            </a:r>
            <a:r>
              <a:rPr lang="ru" sz="1520"/>
              <a:t>]</a:t>
            </a:r>
            <a:r>
              <a:rPr lang="ru" sz="1520">
                <a:solidFill>
                  <a:srgbClr val="FF0000"/>
                </a:solidFill>
              </a:rPr>
              <a:t>face_blur</a:t>
            </a:r>
            <a:r>
              <a:rPr lang="ru" sz="1520">
                <a:solidFill>
                  <a:schemeClr val="lt2"/>
                </a:solidFill>
              </a:rPr>
              <a:t>:5</a:t>
            </a:r>
            <a:r>
              <a:rPr lang="ru" sz="1520"/>
              <a:t>[</a:t>
            </a:r>
            <a:r>
              <a:rPr lang="ru" sz="1520">
                <a:solidFill>
                  <a:srgbClr val="00FFFF"/>
                </a:solidFill>
              </a:rPr>
              <a:t>-o=</a:t>
            </a:r>
            <a:r>
              <a:rPr lang="ru" sz="1520">
                <a:solidFill>
                  <a:srgbClr val="FF9900"/>
                </a:solidFill>
              </a:rPr>
              <a:t>blurred_original_size</a:t>
            </a:r>
            <a:r>
              <a:rPr lang="ru" sz="1520"/>
              <a:t>][</a:t>
            </a:r>
            <a:r>
              <a:rPr lang="ru" sz="1520">
                <a:solidFill>
                  <a:srgbClr val="FF9900"/>
                </a:solidFill>
              </a:rPr>
              <a:t>blurred_original_size</a:t>
            </a:r>
            <a:r>
              <a:rPr lang="ru" sz="1520"/>
              <a:t>]</a:t>
            </a:r>
            <a:r>
              <a:rPr lang="ru" sz="1520">
                <a:solidFill>
                  <a:srgbClr val="FF0000"/>
                </a:solidFill>
              </a:rPr>
              <a:t>scale_to_resolution</a:t>
            </a:r>
            <a:r>
              <a:rPr lang="ru" sz="1520">
                <a:solidFill>
                  <a:schemeClr val="lt2"/>
                </a:solidFill>
              </a:rPr>
              <a:t>:1920:1080</a:t>
            </a:r>
            <a:r>
              <a:rPr lang="ru" sz="1520"/>
              <a:t>[</a:t>
            </a:r>
            <a:r>
              <a:rPr lang="ru" sz="1520">
                <a:solidFill>
                  <a:srgbClr val="00FFFF"/>
                </a:solidFill>
              </a:rPr>
              <a:t>-o=</a:t>
            </a:r>
            <a:r>
              <a:rPr lang="ru" sz="1520">
                <a:solidFill>
                  <a:srgbClr val="FF9900"/>
                </a:solidFill>
              </a:rPr>
              <a:t>blurred_good_resolution</a:t>
            </a:r>
            <a:r>
              <a:rPr lang="ru" sz="1520"/>
              <a:t>] </a:t>
            </a:r>
            <a:r>
              <a:rPr lang="ru" sz="1520">
                <a:solidFill>
                  <a:srgbClr val="00FFFF"/>
                </a:solidFill>
              </a:rPr>
              <a:t>--parallel_processes=4</a:t>
            </a:r>
            <a:endParaRPr sz="1520">
              <a:solidFill>
                <a:srgbClr val="00FFFF"/>
              </a:solidFill>
            </a:endParaRPr>
          </a:p>
          <a:p>
            <a:pPr indent="0" lvl="0" marL="0" rtl="0" algn="l">
              <a:spcBef>
                <a:spcPts val="0"/>
              </a:spcBef>
              <a:spcAft>
                <a:spcPts val="0"/>
              </a:spcAft>
              <a:buSzPts val="990"/>
              <a:buNone/>
            </a:pPr>
            <a:r>
              <a:t/>
            </a:r>
            <a:endParaRPr sz="1520"/>
          </a:p>
          <a:p>
            <a:pPr indent="0" lvl="0" marL="0" rtl="0" algn="l">
              <a:spcBef>
                <a:spcPts val="0"/>
              </a:spcBef>
              <a:spcAft>
                <a:spcPts val="0"/>
              </a:spcAft>
              <a:buSzPts val="990"/>
              <a:buNone/>
            </a:pPr>
            <a:r>
              <a:t/>
            </a:r>
            <a:endParaRPr sz="1520"/>
          </a:p>
        </p:txBody>
      </p:sp>
      <p:pic>
        <p:nvPicPr>
          <p:cNvPr id="154" name="Google Shape;154;p21"/>
          <p:cNvPicPr preferRelativeResize="0"/>
          <p:nvPr/>
        </p:nvPicPr>
        <p:blipFill>
          <a:blip r:embed="rId3">
            <a:alphaModFix/>
          </a:blip>
          <a:stretch>
            <a:fillRect/>
          </a:stretch>
        </p:blipFill>
        <p:spPr>
          <a:xfrm>
            <a:off x="76200" y="1090619"/>
            <a:ext cx="4495800" cy="11763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